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719" r:id="rId2"/>
    <p:sldId id="675" r:id="rId3"/>
    <p:sldId id="607" r:id="rId4"/>
    <p:sldId id="677" r:id="rId5"/>
    <p:sldId id="691" r:id="rId6"/>
    <p:sldId id="679" r:id="rId7"/>
    <p:sldId id="680" r:id="rId8"/>
    <p:sldId id="678" r:id="rId9"/>
    <p:sldId id="690" r:id="rId10"/>
    <p:sldId id="681" r:id="rId11"/>
    <p:sldId id="682" r:id="rId12"/>
    <p:sldId id="689" r:id="rId13"/>
    <p:sldId id="683" r:id="rId14"/>
    <p:sldId id="684" r:id="rId15"/>
    <p:sldId id="688" r:id="rId16"/>
    <p:sldId id="685" r:id="rId17"/>
    <p:sldId id="686" r:id="rId18"/>
    <p:sldId id="609" r:id="rId19"/>
    <p:sldId id="692" r:id="rId20"/>
    <p:sldId id="693" r:id="rId21"/>
    <p:sldId id="696" r:id="rId22"/>
    <p:sldId id="613" r:id="rId23"/>
    <p:sldId id="697" r:id="rId24"/>
    <p:sldId id="615" r:id="rId25"/>
    <p:sldId id="698" r:id="rId26"/>
    <p:sldId id="614" r:id="rId27"/>
    <p:sldId id="700" r:id="rId28"/>
    <p:sldId id="701" r:id="rId29"/>
    <p:sldId id="702" r:id="rId30"/>
    <p:sldId id="619" r:id="rId31"/>
    <p:sldId id="721" r:id="rId32"/>
    <p:sldId id="722" r:id="rId33"/>
    <p:sldId id="724" r:id="rId34"/>
    <p:sldId id="723" r:id="rId35"/>
    <p:sldId id="720" r:id="rId36"/>
    <p:sldId id="620" r:id="rId37"/>
    <p:sldId id="623" r:id="rId38"/>
    <p:sldId id="530" r:id="rId39"/>
    <p:sldId id="624" r:id="rId40"/>
    <p:sldId id="625" r:id="rId41"/>
    <p:sldId id="622" r:id="rId42"/>
    <p:sldId id="629" r:id="rId43"/>
    <p:sldId id="630" r:id="rId44"/>
    <p:sldId id="631" r:id="rId45"/>
    <p:sldId id="632" r:id="rId46"/>
    <p:sldId id="628" r:id="rId47"/>
    <p:sldId id="634" r:id="rId48"/>
    <p:sldId id="635" r:id="rId49"/>
    <p:sldId id="636" r:id="rId50"/>
    <p:sldId id="637" r:id="rId51"/>
    <p:sldId id="638" r:id="rId52"/>
    <p:sldId id="639" r:id="rId53"/>
    <p:sldId id="703" r:id="rId54"/>
    <p:sldId id="709" r:id="rId55"/>
    <p:sldId id="707" r:id="rId56"/>
    <p:sldId id="708" r:id="rId57"/>
    <p:sldId id="705" r:id="rId58"/>
    <p:sldId id="725" r:id="rId59"/>
    <p:sldId id="621" r:id="rId60"/>
    <p:sldId id="727" r:id="rId61"/>
    <p:sldId id="728" r:id="rId62"/>
    <p:sldId id="729" r:id="rId63"/>
    <p:sldId id="730" r:id="rId64"/>
    <p:sldId id="731" r:id="rId65"/>
    <p:sldId id="732" r:id="rId66"/>
    <p:sldId id="733" r:id="rId67"/>
    <p:sldId id="734" r:id="rId68"/>
    <p:sldId id="735" r:id="rId69"/>
    <p:sldId id="736" r:id="rId70"/>
    <p:sldId id="737" r:id="rId71"/>
    <p:sldId id="738" r:id="rId72"/>
    <p:sldId id="739" r:id="rId73"/>
    <p:sldId id="726" r:id="rId74"/>
    <p:sldId id="644" r:id="rId75"/>
    <p:sldId id="645" r:id="rId76"/>
    <p:sldId id="646" r:id="rId77"/>
    <p:sldId id="710" r:id="rId78"/>
    <p:sldId id="711" r:id="rId79"/>
    <p:sldId id="712" r:id="rId80"/>
    <p:sldId id="713" r:id="rId81"/>
    <p:sldId id="714" r:id="rId82"/>
    <p:sldId id="716" r:id="rId83"/>
    <p:sldId id="717" r:id="rId84"/>
    <p:sldId id="718" r:id="rId85"/>
    <p:sldId id="715" r:id="rId86"/>
    <p:sldId id="606" r:id="rId87"/>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FF99"/>
    <a:srgbClr val="66FF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p:cViewPr varScale="1">
        <p:scale>
          <a:sx n="82" d="100"/>
          <a:sy n="82" d="100"/>
        </p:scale>
        <p:origin x="62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ata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ata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1.png"/><Relationship Id="rId1" Type="http://schemas.openxmlformats.org/officeDocument/2006/relationships/image" Target="../media/image41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Motivation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Hyperplane</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Support Vector</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4000" r="-4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6000" r="-6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7000" r="-17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dgm:t>
        <a:bodyPr/>
        <a:lstStyle/>
        <a:p>
          <a:r>
            <a:rPr lang="en-US" dirty="0"/>
            <a:t>K-Means</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Follow the Leaders</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dgm:spPr/>
      <dgm:t>
        <a:bodyPr anchor="ctr"/>
        <a:lstStyle/>
        <a:p>
          <a:r>
            <a:rPr lang="en-US" dirty="0"/>
            <a:t>The leaders are the clusters’ centroids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dgm:t>
        <a:bodyPr/>
        <a:lstStyle/>
        <a:p>
          <a:r>
            <a:rPr lang="en-US" dirty="0"/>
            <a:t>Nearest Neighbor</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Crowd-sourcing</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5CA95671-C042-4CB4-9CBB-18D6D15DE877}">
      <dgm:prSet phldrT="[Text]"/>
      <dgm:spPr/>
      <dgm:t>
        <a:bodyPr anchor="ctr"/>
        <a:lstStyle/>
        <a:p>
          <a:r>
            <a:rPr lang="en-US" dirty="0"/>
            <a:t>The crowd consists of the neighbors</a:t>
          </a:r>
        </a:p>
      </dgm:t>
    </dgm:pt>
    <dgm:pt modelId="{F9E05683-379E-40BD-A704-9A0243988118}" type="parTrans" cxnId="{E490344F-85D1-40F8-A832-A6CEF5440872}">
      <dgm:prSet/>
      <dgm:spPr/>
      <dgm:t>
        <a:bodyPr/>
        <a:lstStyle/>
        <a:p>
          <a:endParaRPr lang="en-US"/>
        </a:p>
      </dgm:t>
    </dgm:pt>
    <dgm:pt modelId="{F6D4211C-F479-4B80-9D6A-5EC20CE0829F}" type="sibTrans" cxnId="{E490344F-85D1-40F8-A832-A6CEF5440872}">
      <dgm:prSet/>
      <dgm:spPr/>
      <dgm:t>
        <a:bodyPr/>
        <a:lstStyle/>
        <a:p>
          <a:endParaRPr lang="en-US"/>
        </a:p>
      </dgm:t>
    </dgm:pt>
    <dgm:pt modelId="{B1BF65DE-C88C-48AC-8F89-559CDA2A6DDF}">
      <dgm:prSet phldrT="[Text]"/>
      <dgm:spPr/>
      <dgm:t>
        <a:bodyPr/>
        <a:lstStyle/>
        <a:p>
          <a:r>
            <a:rPr lang="en-US" dirty="0"/>
            <a:t>Decision Tree</a:t>
          </a:r>
        </a:p>
      </dgm:t>
    </dgm:pt>
    <dgm:pt modelId="{68F61D42-B420-4047-84F3-FE2BA7FC953B}" type="parTrans" cxnId="{08859C3B-ECD9-44F2-9EB9-51C69F697A53}">
      <dgm:prSet/>
      <dgm:spPr/>
      <dgm:t>
        <a:bodyPr/>
        <a:lstStyle/>
        <a:p>
          <a:endParaRPr lang="en-US"/>
        </a:p>
      </dgm:t>
    </dgm:pt>
    <dgm:pt modelId="{A63D2CBD-A7F3-4D78-8864-DC29D98494B9}" type="sibTrans" cxnId="{08859C3B-ECD9-44F2-9EB9-51C69F697A53}">
      <dgm:prSet/>
      <dgm:spPr/>
      <dgm:t>
        <a:bodyPr/>
        <a:lstStyle/>
        <a:p>
          <a:endParaRPr lang="en-US"/>
        </a:p>
      </dgm:t>
    </dgm:pt>
    <dgm:pt modelId="{4CE7ED05-AF19-4CA8-AAA1-58D2FA40B481}">
      <dgm:prSet phldrT="[Text]"/>
      <dgm:spPr/>
      <dgm:t>
        <a:bodyPr/>
        <a:lstStyle/>
        <a:p>
          <a:r>
            <a:rPr lang="en-US" dirty="0"/>
            <a:t>A “</a:t>
          </a:r>
          <a:r>
            <a:rPr lang="en-US" i="1" dirty="0"/>
            <a:t>Divide and Conquer</a:t>
          </a:r>
          <a:r>
            <a:rPr lang="en-US" dirty="0"/>
            <a:t>” algorithm</a:t>
          </a:r>
        </a:p>
      </dgm:t>
    </dgm:pt>
    <dgm:pt modelId="{586BDF08-A5B2-4F18-9AA9-5E3354A6050C}" type="parTrans" cxnId="{C8CAA8C6-1226-44C6-AD1A-D2789F2E39B7}">
      <dgm:prSet/>
      <dgm:spPr/>
      <dgm:t>
        <a:bodyPr/>
        <a:lstStyle/>
        <a:p>
          <a:endParaRPr lang="en-US"/>
        </a:p>
      </dgm:t>
    </dgm:pt>
    <dgm:pt modelId="{D15B6FA0-7E5A-45C3-8877-B6DA39738A5A}" type="sibTrans" cxnId="{C8CAA8C6-1226-44C6-AD1A-D2789F2E39B7}">
      <dgm:prSet/>
      <dgm:spPr/>
      <dgm:t>
        <a:bodyPr/>
        <a:lstStyle/>
        <a:p>
          <a:endParaRPr lang="en-US"/>
        </a:p>
      </dgm:t>
    </dgm:pt>
    <dgm:pt modelId="{CEC545A8-2CD7-45CF-B9FC-EBA4CCB0B3F7}">
      <dgm:prSet phldrT="[Text]"/>
      <dgm:spPr/>
      <dgm:t>
        <a:bodyPr anchor="ctr"/>
        <a:lstStyle/>
        <a:p>
          <a:r>
            <a:rPr lang="en-US" dirty="0"/>
            <a:t>Recursively divide the observations into smaller groups of the same or related observations</a:t>
          </a:r>
        </a:p>
      </dgm:t>
    </dgm:pt>
    <dgm:pt modelId="{B1764BEA-2AEF-4A01-96BE-9AE7ED6AE982}" type="parTrans" cxnId="{F761EFD7-284C-42F7-9446-CF9710EE6438}">
      <dgm:prSet/>
      <dgm:spPr/>
      <dgm:t>
        <a:bodyPr/>
        <a:lstStyle/>
        <a:p>
          <a:endParaRPr lang="en-US"/>
        </a:p>
      </dgm:t>
    </dgm:pt>
    <dgm:pt modelId="{2C384348-868A-4B00-A209-A583A9F37034}" type="sibTrans" cxnId="{F761EFD7-284C-42F7-9446-CF9710EE6438}">
      <dgm:prSet/>
      <dgm:spPr/>
      <dgm:t>
        <a:bodyPr/>
        <a:lstStyle/>
        <a:p>
          <a:endParaRPr lang="en-US"/>
        </a:p>
      </dgm:t>
    </dgm:pt>
    <dgm:pt modelId="{4DC84CD1-1A5A-47C8-8851-5E31A941D03E}">
      <dgm:prSet phldrT="[Text]"/>
      <dgm:spPr/>
      <dgm:t>
        <a:bodyPr anchor="ctr"/>
        <a:lstStyle/>
        <a:p>
          <a:r>
            <a:rPr lang="en-US" dirty="0"/>
            <a:t>An observation is assigned to the cluster if the observation is closest to the cluster’s centroid</a:t>
          </a:r>
        </a:p>
      </dgm:t>
    </dgm:pt>
    <dgm:pt modelId="{6932D0A0-3DD0-4F92-84D0-3EEA4924E0EF}" type="parTrans" cxnId="{FD5A252A-7CD0-41CA-AF80-6FD3A57B35DD}">
      <dgm:prSet/>
      <dgm:spPr/>
      <dgm:t>
        <a:bodyPr/>
        <a:lstStyle/>
        <a:p>
          <a:endParaRPr lang="en-US"/>
        </a:p>
      </dgm:t>
    </dgm:pt>
    <dgm:pt modelId="{9523F599-4A14-42AF-AD30-1DFBDD3AECF1}" type="sibTrans" cxnId="{FD5A252A-7CD0-41CA-AF80-6FD3A57B35DD}">
      <dgm:prSet/>
      <dgm:spPr/>
      <dgm:t>
        <a:bodyPr/>
        <a:lstStyle/>
        <a:p>
          <a:endParaRPr lang="en-US"/>
        </a:p>
      </dgm:t>
    </dgm:pt>
    <dgm:pt modelId="{FCBD333B-824A-4887-97EF-BDEEE4D5284A}">
      <dgm:prSet phldrT="[Text]"/>
      <dgm:spPr/>
      <dgm:t>
        <a:bodyPr anchor="ctr"/>
        <a:lstStyle/>
        <a:p>
          <a:r>
            <a:rPr lang="en-US" dirty="0"/>
            <a:t>An observation takes the majority opinion of the crowd</a:t>
          </a:r>
        </a:p>
      </dgm:t>
    </dgm:pt>
    <dgm:pt modelId="{58A4E659-6339-49B0-8567-18FB6D31FA13}" type="parTrans" cxnId="{1BC99BDB-478F-422B-84F0-37AA68849E24}">
      <dgm:prSet/>
      <dgm:spPr/>
      <dgm:t>
        <a:bodyPr/>
        <a:lstStyle/>
        <a:p>
          <a:endParaRPr lang="en-US"/>
        </a:p>
      </dgm:t>
    </dgm:pt>
    <dgm:pt modelId="{E5787167-C15C-4668-A252-E3488D516676}" type="sibTrans" cxnId="{1BC99BDB-478F-422B-84F0-37AA68849E24}">
      <dgm:prSet/>
      <dgm:spPr/>
      <dgm:t>
        <a:bodyPr/>
        <a:lstStyle/>
        <a:p>
          <a:endParaRPr lang="en-US"/>
        </a:p>
      </dgm:t>
    </dgm:pt>
    <dgm:pt modelId="{08D2DF9B-8342-4C07-93BE-7D933AC98513}">
      <dgm:prSet phldrT="[Text]"/>
      <dgm:spPr/>
      <dgm:t>
        <a:bodyPr anchor="ctr"/>
        <a:lstStyle/>
        <a:p>
          <a:r>
            <a:rPr lang="en-US" dirty="0"/>
            <a:t>An observation take the majority identity of the group</a:t>
          </a:r>
        </a:p>
      </dgm:t>
    </dgm:pt>
    <dgm:pt modelId="{6F6EAAB7-11DA-49F7-AAF5-58BD11B87EC8}" type="parTrans" cxnId="{5CDBF294-13E6-4DB4-A537-A11302C7326C}">
      <dgm:prSet/>
      <dgm:spPr/>
      <dgm:t>
        <a:bodyPr/>
        <a:lstStyle/>
        <a:p>
          <a:endParaRPr lang="en-US"/>
        </a:p>
      </dgm:t>
    </dgm:pt>
    <dgm:pt modelId="{6FAE8C5C-E9D5-4032-AE39-B036E9F22222}" type="sibTrans" cxnId="{5CDBF294-13E6-4DB4-A537-A11302C7326C}">
      <dgm:prSet/>
      <dgm:spPr/>
      <dgm:t>
        <a:bodyPr/>
        <a:lstStyle/>
        <a:p>
          <a:endParaRPr lang="en-US"/>
        </a:p>
      </dgm:t>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6">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3">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3"/>
      <dgm:spPr/>
    </dgm:pt>
    <dgm:pt modelId="{5A093F1A-B0DE-42DA-980D-CC3ED12D2884}" type="pres">
      <dgm:prSet presAssocID="{592206EB-6102-4B3F-854D-0080B1FA654C}" presName="Child" presStyleLbl="revTx" presStyleIdx="1" presStyleCnt="6">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6">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3">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3"/>
      <dgm:spPr/>
    </dgm:pt>
    <dgm:pt modelId="{CC3BB1B4-35F8-4087-BB37-825C295820AE}" type="pres">
      <dgm:prSet presAssocID="{0F5B24DF-CC33-423E-A163-09F0E5092230}" presName="Child" presStyleLbl="revTx" presStyleIdx="3" presStyleCnt="6">
        <dgm:presLayoutVars>
          <dgm:chMax val="0"/>
          <dgm:chPref val="0"/>
          <dgm:bulletEnabled val="1"/>
        </dgm:presLayoutVars>
      </dgm:prSet>
      <dgm:spPr/>
    </dgm:pt>
    <dgm:pt modelId="{57D1538F-9E75-4CCD-A42A-0267F433CDBE}" type="pres">
      <dgm:prSet presAssocID="{ABAA5857-F92E-4D14-A46B-3E3EE62A4ED8}" presName="sibTrans" presStyleCnt="0"/>
      <dgm:spPr/>
    </dgm:pt>
    <dgm:pt modelId="{E7D3DD31-2508-46C0-84E0-9892A28124AA}" type="pres">
      <dgm:prSet presAssocID="{B1BF65DE-C88C-48AC-8F89-559CDA2A6DDF}" presName="composite" presStyleCnt="0"/>
      <dgm:spPr/>
    </dgm:pt>
    <dgm:pt modelId="{5CD73F7A-681A-4FD6-BBDF-80F69649FD64}" type="pres">
      <dgm:prSet presAssocID="{B1BF65DE-C88C-48AC-8F89-559CDA2A6DDF}" presName="FirstChild" presStyleLbl="revTx" presStyleIdx="4" presStyleCnt="6">
        <dgm:presLayoutVars>
          <dgm:chMax val="0"/>
          <dgm:chPref val="0"/>
          <dgm:bulletEnabled val="1"/>
        </dgm:presLayoutVars>
      </dgm:prSet>
      <dgm:spPr/>
    </dgm:pt>
    <dgm:pt modelId="{0F28F3AD-1B21-4233-B6EC-761F711FB9AC}" type="pres">
      <dgm:prSet presAssocID="{B1BF65DE-C88C-48AC-8F89-559CDA2A6DDF}" presName="Parent" presStyleLbl="alignNode1" presStyleIdx="2" presStyleCnt="3">
        <dgm:presLayoutVars>
          <dgm:chMax val="3"/>
          <dgm:chPref val="3"/>
          <dgm:bulletEnabled val="1"/>
        </dgm:presLayoutVars>
      </dgm:prSet>
      <dgm:spPr/>
    </dgm:pt>
    <dgm:pt modelId="{A3997A1E-FE49-4DBB-B1C5-F43415C220BA}" type="pres">
      <dgm:prSet presAssocID="{B1BF65DE-C88C-48AC-8F89-559CDA2A6DDF}" presName="Accent" presStyleLbl="parChTrans1D1" presStyleIdx="2" presStyleCnt="3"/>
      <dgm:spPr/>
    </dgm:pt>
    <dgm:pt modelId="{EFB86623-C582-4A51-8E80-03AF745857DB}" type="pres">
      <dgm:prSet presAssocID="{B1BF65DE-C88C-48AC-8F89-559CDA2A6DDF}" presName="Child" presStyleLbl="revTx" presStyleIdx="5" presStyleCnt="6">
        <dgm:presLayoutVars>
          <dgm:chMax val="0"/>
          <dgm:chPref val="0"/>
          <dgm:bulletEnabled val="1"/>
        </dgm:presLayoutVars>
      </dgm:prSet>
      <dgm:spPr/>
    </dgm:pt>
  </dgm:ptLst>
  <dgm:cxnLst>
    <dgm:cxn modelId="{03992A0C-67A8-4535-A8EC-54769114212A}" type="presOf" srcId="{B1BF65DE-C88C-48AC-8F89-559CDA2A6DDF}" destId="{0F28F3AD-1B21-4233-B6EC-761F711FB9AC}" srcOrd="0" destOrd="0" presId="urn:microsoft.com/office/officeart/2011/layout/TabList"/>
    <dgm:cxn modelId="{3C951725-5237-47DF-97B6-374C6FAE0350}" type="presOf" srcId="{CEC545A8-2CD7-45CF-B9FC-EBA4CCB0B3F7}" destId="{EFB86623-C582-4A51-8E80-03AF745857DB}" srcOrd="0" destOrd="0" presId="urn:microsoft.com/office/officeart/2011/layout/TabList"/>
    <dgm:cxn modelId="{463B3C29-2867-4D31-B569-48514AE1BD66}" srcId="{592206EB-6102-4B3F-854D-0080B1FA654C}" destId="{AAFDFF27-8DEB-44CE-B9AB-FF5DDE20B7E2}" srcOrd="1" destOrd="0" parTransId="{EC22A15A-EE1D-4A34-922D-8D9AF2DF9A61}" sibTransId="{2E31BE40-C0A9-4C10-9F9C-E2FDE8E18C0F}"/>
    <dgm:cxn modelId="{FD5A252A-7CD0-41CA-AF80-6FD3A57B35DD}" srcId="{592206EB-6102-4B3F-854D-0080B1FA654C}" destId="{4DC84CD1-1A5A-47C8-8851-5E31A941D03E}" srcOrd="2" destOrd="0" parTransId="{6932D0A0-3DD0-4F92-84D0-3EEA4924E0EF}" sibTransId="{9523F599-4A14-42AF-AD30-1DFBDD3AECF1}"/>
    <dgm:cxn modelId="{3BEC212C-182E-4F4E-8ED1-040819E60DBC}" type="presOf" srcId="{E1668C68-A6B3-474B-8F4A-669318154ABD}" destId="{01E44A6D-AB9B-4049-9EAB-5D06FDBA6AA5}" srcOrd="0" destOrd="0" presId="urn:microsoft.com/office/officeart/2011/layout/TabList"/>
    <dgm:cxn modelId="{08859C3B-ECD9-44F2-9EB9-51C69F697A53}" srcId="{A44590C5-D8E0-4002-9877-41DD8D202D45}" destId="{B1BF65DE-C88C-48AC-8F89-559CDA2A6DDF}" srcOrd="2" destOrd="0" parTransId="{68F61D42-B420-4047-84F3-FE2BA7FC953B}" sibTransId="{A63D2CBD-A7F3-4D78-8864-DC29D98494B9}"/>
    <dgm:cxn modelId="{C347705F-19C2-46C3-B437-B2C45ECF0F6A}" srcId="{592206EB-6102-4B3F-854D-0080B1FA654C}" destId="{E1668C68-A6B3-474B-8F4A-669318154ABD}" srcOrd="0" destOrd="0" parTransId="{A49E6B96-95D3-4EDA-B0E4-7185BD1CCAD5}" sibTransId="{D56C0EC4-34EC-4CFA-B521-98D0071FC314}"/>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E490344F-85D1-40F8-A832-A6CEF5440872}" srcId="{0F5B24DF-CC33-423E-A163-09F0E5092230}" destId="{5CA95671-C042-4CB4-9CBB-18D6D15DE877}" srcOrd="1" destOrd="0" parTransId="{F9E05683-379E-40BD-A704-9A0243988118}" sibTransId="{F6D4211C-F479-4B80-9D6A-5EC20CE0829F}"/>
    <dgm:cxn modelId="{1B5FFD70-8E95-4651-AE34-69CDB6D8A0BB}" type="presOf" srcId="{FCBD333B-824A-4887-97EF-BDEEE4D5284A}" destId="{CC3BB1B4-35F8-4087-BB37-825C295820AE}" srcOrd="0" destOrd="1" presId="urn:microsoft.com/office/officeart/2011/layout/TabList"/>
    <dgm:cxn modelId="{12B47D53-203F-4A21-8E27-A038C45FA76F}" type="presOf" srcId="{5CA95671-C042-4CB4-9CBB-18D6D15DE877}" destId="{CC3BB1B4-35F8-4087-BB37-825C295820AE}" srcOrd="0" destOrd="0" presId="urn:microsoft.com/office/officeart/2011/layout/TabList"/>
    <dgm:cxn modelId="{1A1E5A87-622A-4E9A-BAA8-C4E969EFF3EE}" type="presOf" srcId="{A44590C5-D8E0-4002-9877-41DD8D202D45}" destId="{B391E8AC-8355-4B6C-B7EC-07D489C4C5CE}" srcOrd="0" destOrd="0" presId="urn:microsoft.com/office/officeart/2011/layout/TabList"/>
    <dgm:cxn modelId="{5CDBF294-13E6-4DB4-A537-A11302C7326C}" srcId="{B1BF65DE-C88C-48AC-8F89-559CDA2A6DDF}" destId="{08D2DF9B-8342-4C07-93BE-7D933AC98513}" srcOrd="2" destOrd="0" parTransId="{6F6EAAB7-11DA-49F7-AAF5-58BD11B87EC8}" sibTransId="{6FAE8C5C-E9D5-4032-AE39-B036E9F22222}"/>
    <dgm:cxn modelId="{568DE695-8D4D-44E3-ADD2-0213C0406C3B}" type="presOf" srcId="{4DC84CD1-1A5A-47C8-8851-5E31A941D03E}" destId="{5A093F1A-B0DE-42DA-980D-CC3ED12D2884}" srcOrd="0" destOrd="1" presId="urn:microsoft.com/office/officeart/2011/layout/TabList"/>
    <dgm:cxn modelId="{21D32898-D864-41B3-BCF0-2256F7AFE335}" type="presOf" srcId="{08D2DF9B-8342-4C07-93BE-7D933AC98513}" destId="{EFB86623-C582-4A51-8E80-03AF745857DB}" srcOrd="0" destOrd="1"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C8CAA8C6-1226-44C6-AD1A-D2789F2E39B7}" srcId="{B1BF65DE-C88C-48AC-8F89-559CDA2A6DDF}" destId="{4CE7ED05-AF19-4CA8-AAA1-58D2FA40B481}" srcOrd="0" destOrd="0" parTransId="{586BDF08-A5B2-4F18-9AA9-5E3354A6050C}" sibTransId="{D15B6FA0-7E5A-45C3-8877-B6DA39738A5A}"/>
    <dgm:cxn modelId="{CB11B1CC-C805-45D9-A4D5-C74ADD573239}" type="presOf" srcId="{4CE7ED05-AF19-4CA8-AAA1-58D2FA40B481}" destId="{5CD73F7A-681A-4FD6-BBDF-80F69649FD64}" srcOrd="0" destOrd="0" presId="urn:microsoft.com/office/officeart/2011/layout/TabList"/>
    <dgm:cxn modelId="{741E47D5-E808-4C6C-ABDE-D867F4D517D3}" type="presOf" srcId="{8E96569D-6EBF-4436-A7FB-FD471568B0DF}" destId="{E7D2D0CA-B58E-4531-8ECB-B57854C61BC1}" srcOrd="0" destOrd="0" presId="urn:microsoft.com/office/officeart/2011/layout/TabList"/>
    <dgm:cxn modelId="{F761EFD7-284C-42F7-9446-CF9710EE6438}" srcId="{B1BF65DE-C88C-48AC-8F89-559CDA2A6DDF}" destId="{CEC545A8-2CD7-45CF-B9FC-EBA4CCB0B3F7}" srcOrd="1" destOrd="0" parTransId="{B1764BEA-2AEF-4A01-96BE-9AE7ED6AE982}" sibTransId="{2C384348-868A-4B00-A209-A583A9F37034}"/>
    <dgm:cxn modelId="{01DCD9D9-43CE-4C06-A83C-C700A228648A}" type="presOf" srcId="{AAFDFF27-8DEB-44CE-B9AB-FF5DDE20B7E2}" destId="{5A093F1A-B0DE-42DA-980D-CC3ED12D2884}" srcOrd="0" destOrd="0" presId="urn:microsoft.com/office/officeart/2011/layout/TabList"/>
    <dgm:cxn modelId="{1BC99BDB-478F-422B-84F0-37AA68849E24}" srcId="{0F5B24DF-CC33-423E-A163-09F0E5092230}" destId="{FCBD333B-824A-4887-97EF-BDEEE4D5284A}" srcOrd="2" destOrd="0" parTransId="{58A4E659-6339-49B0-8567-18FB6D31FA13}" sibTransId="{E5787167-C15C-4668-A252-E3488D516676}"/>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 modelId="{353F48EB-A651-4B9F-8F63-BE12922CC7F8}" type="presParOf" srcId="{B391E8AC-8355-4B6C-B7EC-07D489C4C5CE}" destId="{57D1538F-9E75-4CCD-A42A-0267F433CDBE}" srcOrd="5" destOrd="0" presId="urn:microsoft.com/office/officeart/2011/layout/TabList"/>
    <dgm:cxn modelId="{FB18165F-0EE1-4805-BDDB-F635698B25A2}" type="presParOf" srcId="{B391E8AC-8355-4B6C-B7EC-07D489C4C5CE}" destId="{E7D3DD31-2508-46C0-84E0-9892A28124AA}" srcOrd="6" destOrd="0" presId="urn:microsoft.com/office/officeart/2011/layout/TabList"/>
    <dgm:cxn modelId="{8CE38416-3E84-463D-ABA8-5025867370C5}" type="presParOf" srcId="{E7D3DD31-2508-46C0-84E0-9892A28124AA}" destId="{5CD73F7A-681A-4FD6-BBDF-80F69649FD64}" srcOrd="0" destOrd="0" presId="urn:microsoft.com/office/officeart/2011/layout/TabList"/>
    <dgm:cxn modelId="{167DBCFB-CAEB-40E5-8F43-8D2AFBD80F40}" type="presParOf" srcId="{E7D3DD31-2508-46C0-84E0-9892A28124AA}" destId="{0F28F3AD-1B21-4233-B6EC-761F711FB9AC}" srcOrd="1" destOrd="0" presId="urn:microsoft.com/office/officeart/2011/layout/TabList"/>
    <dgm:cxn modelId="{D7E3E076-19C8-453E-B289-DD822CEB29EE}" type="presParOf" srcId="{E7D3DD31-2508-46C0-84E0-9892A28124AA}" destId="{A3997A1E-FE49-4DBB-B1C5-F43415C220BA}" srcOrd="2" destOrd="0" presId="urn:microsoft.com/office/officeart/2011/layout/TabList"/>
    <dgm:cxn modelId="{049488F3-41C7-4E3D-B556-5AB81F175D3D}" type="presParOf" srcId="{B391E8AC-8355-4B6C-B7EC-07D489C4C5CE}" destId="{EFB86623-C582-4A51-8E80-03AF745857DB}"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dgm:t>
        <a:bodyPr/>
        <a:lstStyle/>
        <a:p>
          <a:r>
            <a:rPr lang="en-US" dirty="0"/>
            <a:t>Logistic Regression</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Personality Test</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dgm:spPr/>
      <dgm:t>
        <a:bodyPr anchor="ctr"/>
        <a:lstStyle/>
        <a:p>
          <a:r>
            <a:rPr lang="en-US" dirty="0"/>
            <a:t>Each attribute individually contributes to the log-odds of belonging to a particular target class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dgm:t>
        <a:bodyPr/>
        <a:lstStyle/>
        <a:p>
          <a:r>
            <a:rPr lang="en-US" dirty="0"/>
            <a:t>Neural Network</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Black Box</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4DC84CD1-1A5A-47C8-8851-5E31A941D03E}">
      <dgm:prSet phldrT="[Text]"/>
      <dgm:spPr/>
      <dgm:t>
        <a:bodyPr anchor="ctr"/>
        <a:lstStyle/>
        <a:p>
          <a:r>
            <a:rPr lang="en-US" dirty="0"/>
            <a:t>An observation is assigned to the most-likely class</a:t>
          </a:r>
        </a:p>
      </dgm:t>
    </dgm:pt>
    <dgm:pt modelId="{6932D0A0-3DD0-4F92-84D0-3EEA4924E0EF}" type="parTrans" cxnId="{FD5A252A-7CD0-41CA-AF80-6FD3A57B35DD}">
      <dgm:prSet/>
      <dgm:spPr/>
      <dgm:t>
        <a:bodyPr/>
        <a:lstStyle/>
        <a:p>
          <a:endParaRPr lang="en-US"/>
        </a:p>
      </dgm:t>
    </dgm:pt>
    <dgm:pt modelId="{9523F599-4A14-42AF-AD30-1DFBDD3AECF1}" type="sibTrans" cxnId="{FD5A252A-7CD0-41CA-AF80-6FD3A57B35DD}">
      <dgm:prSet/>
      <dgm:spPr/>
      <dgm:t>
        <a:bodyPr/>
        <a:lstStyle/>
        <a:p>
          <a:endParaRPr lang="en-US"/>
        </a:p>
      </dgm:t>
    </dgm:pt>
    <dgm:pt modelId="{5CA95671-C042-4CB4-9CBB-18D6D15DE877}">
      <dgm:prSet phldrT="[Text]"/>
      <dgm:spPr/>
      <dgm:t>
        <a:bodyPr anchor="ctr"/>
        <a:lstStyle/>
        <a:p>
          <a:endParaRPr lang="en-US" dirty="0"/>
        </a:p>
      </dgm:t>
    </dgm:pt>
    <dgm:pt modelId="{F6D4211C-F479-4B80-9D6A-5EC20CE0829F}" type="sibTrans" cxnId="{E490344F-85D1-40F8-A832-A6CEF5440872}">
      <dgm:prSet/>
      <dgm:spPr/>
      <dgm:t>
        <a:bodyPr/>
        <a:lstStyle/>
        <a:p>
          <a:endParaRPr lang="en-US"/>
        </a:p>
      </dgm:t>
    </dgm:pt>
    <dgm:pt modelId="{F9E05683-379E-40BD-A704-9A0243988118}" type="parTrans" cxnId="{E490344F-85D1-40F8-A832-A6CEF5440872}">
      <dgm:prSet/>
      <dgm:spPr/>
      <dgm:t>
        <a:bodyPr/>
        <a:lstStyle/>
        <a:p>
          <a:endParaRPr lang="en-US"/>
        </a:p>
      </dgm:t>
    </dgm:pt>
    <dgm:pt modelId="{FCBD333B-824A-4887-97EF-BDEEE4D5284A}">
      <dgm:prSet phldrT="[Text]"/>
      <dgm:spPr/>
      <dgm:t>
        <a:bodyPr anchor="ctr"/>
        <a:lstStyle/>
        <a:p>
          <a:r>
            <a:rPr lang="en-US" dirty="0"/>
            <a:t>The hidden layers and their neurons exist only if you believe in them</a:t>
          </a:r>
        </a:p>
      </dgm:t>
    </dgm:pt>
    <dgm:pt modelId="{E5787167-C15C-4668-A252-E3488D516676}" type="sibTrans" cxnId="{1BC99BDB-478F-422B-84F0-37AA68849E24}">
      <dgm:prSet/>
      <dgm:spPr/>
      <dgm:t>
        <a:bodyPr/>
        <a:lstStyle/>
        <a:p>
          <a:endParaRPr lang="en-US"/>
        </a:p>
      </dgm:t>
    </dgm:pt>
    <dgm:pt modelId="{58A4E659-6339-49B0-8567-18FB6D31FA13}" type="parTrans" cxnId="{1BC99BDB-478F-422B-84F0-37AA68849E24}">
      <dgm:prSet/>
      <dgm:spPr/>
      <dgm:t>
        <a:bodyPr/>
        <a:lstStyle/>
        <a:p>
          <a:endParaRPr lang="en-US"/>
        </a:p>
      </dgm:t>
    </dgm:pt>
    <dgm:pt modelId="{68B7D9E3-2685-41A7-9704-78391C5CCBBC}">
      <dgm:prSet phldrT="[Text]"/>
      <dgm:spPr/>
      <dgm:t>
        <a:bodyPr anchor="ctr"/>
        <a:lstStyle/>
        <a:p>
          <a:r>
            <a:rPr lang="en-US" dirty="0"/>
            <a:t>Recursively approximate complex relationship by simple and manageable functions</a:t>
          </a:r>
        </a:p>
      </dgm:t>
    </dgm:pt>
    <dgm:pt modelId="{90248D3C-99FD-43D3-AAD6-FCDC9020D572}" type="sibTrans" cxnId="{555CB54D-D817-4B9F-8968-9B77B68ECC89}">
      <dgm:prSet/>
      <dgm:spPr/>
      <dgm:t>
        <a:bodyPr/>
        <a:lstStyle/>
        <a:p>
          <a:endParaRPr lang="en-US"/>
        </a:p>
      </dgm:t>
    </dgm:pt>
    <dgm:pt modelId="{9BE503F3-30D2-48B2-AA62-599EF0E76A96}" type="parTrans" cxnId="{555CB54D-D817-4B9F-8968-9B77B68ECC89}">
      <dgm:prSet/>
      <dgm:spPr/>
      <dgm:t>
        <a:bodyPr/>
        <a:lstStyle/>
        <a:p>
          <a:endParaRPr lang="en-US"/>
        </a:p>
      </dgm:t>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4">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2">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2"/>
      <dgm:spPr/>
    </dgm:pt>
    <dgm:pt modelId="{5A093F1A-B0DE-42DA-980D-CC3ED12D2884}" type="pres">
      <dgm:prSet presAssocID="{592206EB-6102-4B3F-854D-0080B1FA654C}" presName="Child" presStyleLbl="revTx" presStyleIdx="1" presStyleCnt="4">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4">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2">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2"/>
      <dgm:spPr/>
    </dgm:pt>
    <dgm:pt modelId="{CC3BB1B4-35F8-4087-BB37-825C295820AE}" type="pres">
      <dgm:prSet presAssocID="{0F5B24DF-CC33-423E-A163-09F0E5092230}" presName="Child" presStyleLbl="revTx" presStyleIdx="3" presStyleCnt="4">
        <dgm:presLayoutVars>
          <dgm:chMax val="0"/>
          <dgm:chPref val="0"/>
          <dgm:bulletEnabled val="1"/>
        </dgm:presLayoutVars>
      </dgm:prSet>
      <dgm:spPr/>
    </dgm:pt>
  </dgm:ptLst>
  <dgm:cxnLst>
    <dgm:cxn modelId="{6C394006-94B9-44F2-81BF-499D5EFB51DC}" type="presOf" srcId="{68B7D9E3-2685-41A7-9704-78391C5CCBBC}" destId="{CC3BB1B4-35F8-4087-BB37-825C295820AE}" srcOrd="0" destOrd="2" presId="urn:microsoft.com/office/officeart/2011/layout/TabList"/>
    <dgm:cxn modelId="{463B3C29-2867-4D31-B569-48514AE1BD66}" srcId="{592206EB-6102-4B3F-854D-0080B1FA654C}" destId="{AAFDFF27-8DEB-44CE-B9AB-FF5DDE20B7E2}" srcOrd="1" destOrd="0" parTransId="{EC22A15A-EE1D-4A34-922D-8D9AF2DF9A61}" sibTransId="{2E31BE40-C0A9-4C10-9F9C-E2FDE8E18C0F}"/>
    <dgm:cxn modelId="{FD5A252A-7CD0-41CA-AF80-6FD3A57B35DD}" srcId="{592206EB-6102-4B3F-854D-0080B1FA654C}" destId="{4DC84CD1-1A5A-47C8-8851-5E31A941D03E}" srcOrd="2" destOrd="0" parTransId="{6932D0A0-3DD0-4F92-84D0-3EEA4924E0EF}" sibTransId="{9523F599-4A14-42AF-AD30-1DFBDD3AECF1}"/>
    <dgm:cxn modelId="{3BEC212C-182E-4F4E-8ED1-040819E60DBC}" type="presOf" srcId="{E1668C68-A6B3-474B-8F4A-669318154ABD}" destId="{01E44A6D-AB9B-4049-9EAB-5D06FDBA6AA5}" srcOrd="0" destOrd="0" presId="urn:microsoft.com/office/officeart/2011/layout/TabList"/>
    <dgm:cxn modelId="{C347705F-19C2-46C3-B437-B2C45ECF0F6A}" srcId="{592206EB-6102-4B3F-854D-0080B1FA654C}" destId="{E1668C68-A6B3-474B-8F4A-669318154ABD}" srcOrd="0" destOrd="0" parTransId="{A49E6B96-95D3-4EDA-B0E4-7185BD1CCAD5}" sibTransId="{D56C0EC4-34EC-4CFA-B521-98D0071FC314}"/>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555CB54D-D817-4B9F-8968-9B77B68ECC89}" srcId="{0F5B24DF-CC33-423E-A163-09F0E5092230}" destId="{68B7D9E3-2685-41A7-9704-78391C5CCBBC}" srcOrd="3" destOrd="0" parTransId="{9BE503F3-30D2-48B2-AA62-599EF0E76A96}" sibTransId="{90248D3C-99FD-43D3-AAD6-FCDC9020D572}"/>
    <dgm:cxn modelId="{E490344F-85D1-40F8-A832-A6CEF5440872}" srcId="{0F5B24DF-CC33-423E-A163-09F0E5092230}" destId="{5CA95671-C042-4CB4-9CBB-18D6D15DE877}" srcOrd="1" destOrd="0" parTransId="{F9E05683-379E-40BD-A704-9A0243988118}" sibTransId="{F6D4211C-F479-4B80-9D6A-5EC20CE0829F}"/>
    <dgm:cxn modelId="{1B5FFD70-8E95-4651-AE34-69CDB6D8A0BB}" type="presOf" srcId="{FCBD333B-824A-4887-97EF-BDEEE4D5284A}" destId="{CC3BB1B4-35F8-4087-BB37-825C295820AE}" srcOrd="0" destOrd="1" presId="urn:microsoft.com/office/officeart/2011/layout/TabList"/>
    <dgm:cxn modelId="{12B47D53-203F-4A21-8E27-A038C45FA76F}" type="presOf" srcId="{5CA95671-C042-4CB4-9CBB-18D6D15DE877}" destId="{CC3BB1B4-35F8-4087-BB37-825C295820AE}" srcOrd="0" destOrd="0" presId="urn:microsoft.com/office/officeart/2011/layout/TabList"/>
    <dgm:cxn modelId="{1A1E5A87-622A-4E9A-BAA8-C4E969EFF3EE}" type="presOf" srcId="{A44590C5-D8E0-4002-9877-41DD8D202D45}" destId="{B391E8AC-8355-4B6C-B7EC-07D489C4C5CE}" srcOrd="0" destOrd="0" presId="urn:microsoft.com/office/officeart/2011/layout/TabList"/>
    <dgm:cxn modelId="{568DE695-8D4D-44E3-ADD2-0213C0406C3B}" type="presOf" srcId="{4DC84CD1-1A5A-47C8-8851-5E31A941D03E}" destId="{5A093F1A-B0DE-42DA-980D-CC3ED12D2884}" srcOrd="0" destOrd="1"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741E47D5-E808-4C6C-ABDE-D867F4D517D3}" type="presOf" srcId="{8E96569D-6EBF-4436-A7FB-FD471568B0DF}" destId="{E7D2D0CA-B58E-4531-8ECB-B57854C61BC1}" srcOrd="0" destOrd="0" presId="urn:microsoft.com/office/officeart/2011/layout/TabList"/>
    <dgm:cxn modelId="{01DCD9D9-43CE-4C06-A83C-C700A228648A}" type="presOf" srcId="{AAFDFF27-8DEB-44CE-B9AB-FF5DDE20B7E2}" destId="{5A093F1A-B0DE-42DA-980D-CC3ED12D2884}" srcOrd="0" destOrd="0" presId="urn:microsoft.com/office/officeart/2011/layout/TabList"/>
    <dgm:cxn modelId="{1BC99BDB-478F-422B-84F0-37AA68849E24}" srcId="{0F5B24DF-CC33-423E-A163-09F0E5092230}" destId="{FCBD333B-824A-4887-97EF-BDEEE4D5284A}" srcOrd="2" destOrd="0" parTransId="{58A4E659-6339-49B0-8567-18FB6D31FA13}" sibTransId="{E5787167-C15C-4668-A252-E3488D516676}"/>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5A4725-8BAF-4561-820C-3BD6D118A07C}" type="doc">
      <dgm:prSet loTypeId="urn:microsoft.com/office/officeart/2005/8/layout/pList2" loCatId="list" qsTypeId="urn:microsoft.com/office/officeart/2005/8/quickstyle/simple1" qsCatId="simple" csTypeId="urn:microsoft.com/office/officeart/2005/8/colors/accent1_2" csCatId="accent1" phldr="1"/>
      <dgm:spPr/>
    </dgm:pt>
    <dgm:pt modelId="{7F7D5BEF-2840-4D02-AA79-DC2B979B91E9}">
      <dgm:prSet phldrT="[Text]"/>
      <dgm:spPr/>
      <dgm:t>
        <a:bodyPr anchor="ctr"/>
        <a:lstStyle/>
        <a:p>
          <a:r>
            <a:rPr lang="en-US" dirty="0"/>
            <a:t>Assignment to a Target Class</a:t>
          </a:r>
        </a:p>
      </dgm:t>
    </dgm:pt>
    <dgm:pt modelId="{3EA473EA-A09E-4BDE-B8BA-024448923339}" type="parTrans" cxnId="{B63475E2-B53C-41B1-92DC-4A86047C03BC}">
      <dgm:prSet/>
      <dgm:spPr/>
      <dgm:t>
        <a:bodyPr/>
        <a:lstStyle/>
        <a:p>
          <a:endParaRPr lang="en-US"/>
        </a:p>
      </dgm:t>
    </dgm:pt>
    <dgm:pt modelId="{46883023-E9F7-4526-B549-5BA241E0F167}" type="sibTrans" cxnId="{B63475E2-B53C-41B1-92DC-4A86047C03BC}">
      <dgm:prSet/>
      <dgm:spPr/>
      <dgm:t>
        <a:bodyPr/>
        <a:lstStyle/>
        <a:p>
          <a:endParaRPr lang="en-US"/>
        </a:p>
      </dgm:t>
    </dgm:pt>
    <dgm:pt modelId="{4050771E-3F28-4EA5-B3B7-B409FDCEDF61}">
      <dgm:prSet phldrT="[Text]"/>
      <dgm:spPr/>
      <dgm:t>
        <a:bodyPr anchor="ctr"/>
        <a:lstStyle/>
        <a:p>
          <a:r>
            <a:rPr lang="en-US" dirty="0"/>
            <a:t>Likelihood from a Target Class</a:t>
          </a:r>
        </a:p>
      </dgm:t>
    </dgm:pt>
    <dgm:pt modelId="{A6EFAFBE-71F1-4B1C-8BE8-6B6EB68BA8A8}" type="parTrans" cxnId="{E135C8CB-862B-4F84-B9F1-05E210603AFC}">
      <dgm:prSet/>
      <dgm:spPr/>
      <dgm:t>
        <a:bodyPr/>
        <a:lstStyle/>
        <a:p>
          <a:endParaRPr lang="en-US"/>
        </a:p>
      </dgm:t>
    </dgm:pt>
    <dgm:pt modelId="{A61F4A72-C5BD-4939-82DA-4FF05627C93C}" type="sibTrans" cxnId="{E135C8CB-862B-4F84-B9F1-05E210603AFC}">
      <dgm:prSet/>
      <dgm:spPr/>
      <dgm:t>
        <a:bodyPr/>
        <a:lstStyle/>
        <a:p>
          <a:endParaRPr lang="en-US"/>
        </a:p>
      </dgm:t>
    </dgm:pt>
    <dgm:pt modelId="{619D8E11-A503-403B-8160-B6601FD57C90}">
      <dgm:prSet phldrT="[Text]"/>
      <dgm:spPr/>
      <dgm:t>
        <a:bodyPr anchor="ctr"/>
        <a:lstStyle/>
        <a:p>
          <a:r>
            <a:rPr lang="en-US" dirty="0"/>
            <a:t>Set the Boundary Between Target Classes</a:t>
          </a:r>
        </a:p>
      </dgm:t>
    </dgm:pt>
    <dgm:pt modelId="{CEE6A800-E210-4C97-B3E4-3517226F9539}" type="parTrans" cxnId="{44968136-DF24-4713-B658-10901A6F91EE}">
      <dgm:prSet/>
      <dgm:spPr/>
      <dgm:t>
        <a:bodyPr/>
        <a:lstStyle/>
        <a:p>
          <a:endParaRPr lang="en-US"/>
        </a:p>
      </dgm:t>
    </dgm:pt>
    <dgm:pt modelId="{0A22AE0C-C51B-42B2-B5B3-2DA3FBA76A33}" type="sibTrans" cxnId="{44968136-DF24-4713-B658-10901A6F91EE}">
      <dgm:prSet/>
      <dgm:spPr/>
      <dgm:t>
        <a:bodyPr/>
        <a:lstStyle/>
        <a:p>
          <a:endParaRPr lang="en-US"/>
        </a:p>
      </dgm:t>
    </dgm:pt>
    <dgm:pt modelId="{40656383-49E1-4E7A-B0C9-E8F9B54A4572}" type="pres">
      <dgm:prSet presAssocID="{F95A4725-8BAF-4561-820C-3BD6D118A07C}" presName="Name0" presStyleCnt="0">
        <dgm:presLayoutVars>
          <dgm:dir/>
          <dgm:resizeHandles val="exact"/>
        </dgm:presLayoutVars>
      </dgm:prSet>
      <dgm:spPr/>
    </dgm:pt>
    <dgm:pt modelId="{33834462-AB5D-4E53-B16A-E7459BD8A575}" type="pres">
      <dgm:prSet presAssocID="{F95A4725-8BAF-4561-820C-3BD6D118A07C}" presName="bkgdShp" presStyleLbl="alignAccFollowNode1" presStyleIdx="0" presStyleCnt="1"/>
      <dgm:spPr/>
    </dgm:pt>
    <dgm:pt modelId="{BF00F30D-8706-440D-99F2-7DF5BE90D69E}" type="pres">
      <dgm:prSet presAssocID="{F95A4725-8BAF-4561-820C-3BD6D118A07C}" presName="linComp" presStyleCnt="0"/>
      <dgm:spPr/>
    </dgm:pt>
    <dgm:pt modelId="{62585D81-E232-43CD-8F9E-F4A3C85C188F}" type="pres">
      <dgm:prSet presAssocID="{7F7D5BEF-2840-4D02-AA79-DC2B979B91E9}" presName="compNode" presStyleCnt="0"/>
      <dgm:spPr/>
    </dgm:pt>
    <dgm:pt modelId="{7ADD3849-F84F-4073-9035-58832661B82B}" type="pres">
      <dgm:prSet presAssocID="{7F7D5BEF-2840-4D02-AA79-DC2B979B91E9}" presName="node" presStyleLbl="node1" presStyleIdx="0" presStyleCnt="3">
        <dgm:presLayoutVars>
          <dgm:bulletEnabled val="1"/>
        </dgm:presLayoutVars>
      </dgm:prSet>
      <dgm:spPr/>
    </dgm:pt>
    <dgm:pt modelId="{B1A0D47F-0555-4E61-9C6C-B1FED950F680}" type="pres">
      <dgm:prSet presAssocID="{7F7D5BEF-2840-4D02-AA79-DC2B979B91E9}" presName="invisiNode" presStyleLbl="node1" presStyleIdx="0" presStyleCnt="3"/>
      <dgm:spPr/>
    </dgm:pt>
    <dgm:pt modelId="{8FC769E0-3A91-49FC-9FB0-40B655AEDBEB}" type="pres">
      <dgm:prSet presAssocID="{7F7D5BEF-2840-4D02-AA79-DC2B979B91E9}" presName="imagNode" presStyleLbl="fgImgPlace1" presStyleIdx="0" presStyleCnt="3"/>
      <dgm:spPr>
        <a:blipFill rotWithShape="1">
          <a:blip xmlns:r="http://schemas.openxmlformats.org/officeDocument/2006/relationships" r:embed="rId1"/>
          <a:srcRect/>
          <a:stretch>
            <a:fillRect t="-9000" b="-9000"/>
          </a:stretch>
        </a:blipFill>
      </dgm:spPr>
    </dgm:pt>
    <dgm:pt modelId="{098E43E5-1F88-4AA7-8AC3-474C437C1B4D}" type="pres">
      <dgm:prSet presAssocID="{46883023-E9F7-4526-B549-5BA241E0F167}" presName="sibTrans" presStyleLbl="sibTrans2D1" presStyleIdx="0" presStyleCnt="0"/>
      <dgm:spPr/>
    </dgm:pt>
    <dgm:pt modelId="{B9EC1EEF-1A21-452B-944B-D83787DB268D}" type="pres">
      <dgm:prSet presAssocID="{4050771E-3F28-4EA5-B3B7-B409FDCEDF61}" presName="compNode" presStyleCnt="0"/>
      <dgm:spPr/>
    </dgm:pt>
    <dgm:pt modelId="{EE3C3FCB-55A7-4BFE-8B1B-C11BE0EFACB9}" type="pres">
      <dgm:prSet presAssocID="{4050771E-3F28-4EA5-B3B7-B409FDCEDF61}" presName="node" presStyleLbl="node1" presStyleIdx="1" presStyleCnt="3">
        <dgm:presLayoutVars>
          <dgm:bulletEnabled val="1"/>
        </dgm:presLayoutVars>
      </dgm:prSet>
      <dgm:spPr/>
    </dgm:pt>
    <dgm:pt modelId="{D2B3DF84-205E-48E2-B0EE-4DD0651DA3FF}" type="pres">
      <dgm:prSet presAssocID="{4050771E-3F28-4EA5-B3B7-B409FDCEDF61}" presName="invisiNode" presStyleLbl="node1" presStyleIdx="1" presStyleCnt="3"/>
      <dgm:spPr/>
    </dgm:pt>
    <dgm:pt modelId="{A6A2374F-C5A1-4F89-B591-8EC8550C86BF}" type="pres">
      <dgm:prSet presAssocID="{4050771E-3F28-4EA5-B3B7-B409FDCEDF61}"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dgm:spPr>
    </dgm:pt>
    <dgm:pt modelId="{01544FF1-D288-4397-AA05-232EA01D37FC}" type="pres">
      <dgm:prSet presAssocID="{A61F4A72-C5BD-4939-82DA-4FF05627C93C}" presName="sibTrans" presStyleLbl="sibTrans2D1" presStyleIdx="0" presStyleCnt="0"/>
      <dgm:spPr/>
    </dgm:pt>
    <dgm:pt modelId="{8B9D429E-473F-4EC6-996B-6A0557E98C1F}" type="pres">
      <dgm:prSet presAssocID="{619D8E11-A503-403B-8160-B6601FD57C90}" presName="compNode" presStyleCnt="0"/>
      <dgm:spPr/>
    </dgm:pt>
    <dgm:pt modelId="{6E1B188C-E368-42F5-96B9-EEA0F50E380F}" type="pres">
      <dgm:prSet presAssocID="{619D8E11-A503-403B-8160-B6601FD57C90}" presName="node" presStyleLbl="node1" presStyleIdx="2" presStyleCnt="3">
        <dgm:presLayoutVars>
          <dgm:bulletEnabled val="1"/>
        </dgm:presLayoutVars>
      </dgm:prSet>
      <dgm:spPr/>
    </dgm:pt>
    <dgm:pt modelId="{4F680D4D-22A6-4362-89CC-AD142E6F5738}" type="pres">
      <dgm:prSet presAssocID="{619D8E11-A503-403B-8160-B6601FD57C90}" presName="invisiNode" presStyleLbl="node1" presStyleIdx="2" presStyleCnt="3"/>
      <dgm:spPr/>
    </dgm:pt>
    <dgm:pt modelId="{388D8FF0-6D3B-42CE-8B64-5364F72FC43B}" type="pres">
      <dgm:prSet presAssocID="{619D8E11-A503-403B-8160-B6601FD57C9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dgm:spPr>
    </dgm:pt>
  </dgm:ptLst>
  <dgm:cxnLst>
    <dgm:cxn modelId="{53E5F40A-4A09-44D9-A357-7EB9FBE8CDBF}" type="presOf" srcId="{A61F4A72-C5BD-4939-82DA-4FF05627C93C}" destId="{01544FF1-D288-4397-AA05-232EA01D37FC}" srcOrd="0" destOrd="0" presId="urn:microsoft.com/office/officeart/2005/8/layout/pList2"/>
    <dgm:cxn modelId="{76F82F12-4016-4D40-A31D-0ED1DAE8FCA8}" type="presOf" srcId="{4050771E-3F28-4EA5-B3B7-B409FDCEDF61}" destId="{EE3C3FCB-55A7-4BFE-8B1B-C11BE0EFACB9}" srcOrd="0" destOrd="0" presId="urn:microsoft.com/office/officeart/2005/8/layout/pList2"/>
    <dgm:cxn modelId="{5B741D19-B5F6-4082-9295-F2AE292C9D0D}" type="presOf" srcId="{46883023-E9F7-4526-B549-5BA241E0F167}" destId="{098E43E5-1F88-4AA7-8AC3-474C437C1B4D}" srcOrd="0" destOrd="0" presId="urn:microsoft.com/office/officeart/2005/8/layout/pList2"/>
    <dgm:cxn modelId="{44968136-DF24-4713-B658-10901A6F91EE}" srcId="{F95A4725-8BAF-4561-820C-3BD6D118A07C}" destId="{619D8E11-A503-403B-8160-B6601FD57C90}" srcOrd="2" destOrd="0" parTransId="{CEE6A800-E210-4C97-B3E4-3517226F9539}" sibTransId="{0A22AE0C-C51B-42B2-B5B3-2DA3FBA76A33}"/>
    <dgm:cxn modelId="{7C961587-F57F-4B70-8429-DF9497474A42}" type="presOf" srcId="{619D8E11-A503-403B-8160-B6601FD57C90}" destId="{6E1B188C-E368-42F5-96B9-EEA0F50E380F}" srcOrd="0" destOrd="0" presId="urn:microsoft.com/office/officeart/2005/8/layout/pList2"/>
    <dgm:cxn modelId="{25C528AC-0DEF-4811-86B3-5EF538855FCA}" type="presOf" srcId="{F95A4725-8BAF-4561-820C-3BD6D118A07C}" destId="{40656383-49E1-4E7A-B0C9-E8F9B54A4572}" srcOrd="0" destOrd="0" presId="urn:microsoft.com/office/officeart/2005/8/layout/pList2"/>
    <dgm:cxn modelId="{E135C8CB-862B-4F84-B9F1-05E210603AFC}" srcId="{F95A4725-8BAF-4561-820C-3BD6D118A07C}" destId="{4050771E-3F28-4EA5-B3B7-B409FDCEDF61}" srcOrd="1" destOrd="0" parTransId="{A6EFAFBE-71F1-4B1C-8BE8-6B6EB68BA8A8}" sibTransId="{A61F4A72-C5BD-4939-82DA-4FF05627C93C}"/>
    <dgm:cxn modelId="{B63475E2-B53C-41B1-92DC-4A86047C03BC}" srcId="{F95A4725-8BAF-4561-820C-3BD6D118A07C}" destId="{7F7D5BEF-2840-4D02-AA79-DC2B979B91E9}" srcOrd="0" destOrd="0" parTransId="{3EA473EA-A09E-4BDE-B8BA-024448923339}" sibTransId="{46883023-E9F7-4526-B549-5BA241E0F167}"/>
    <dgm:cxn modelId="{A3A078F8-01E5-4D3C-9852-DB9793847485}" type="presOf" srcId="{7F7D5BEF-2840-4D02-AA79-DC2B979B91E9}" destId="{7ADD3849-F84F-4073-9035-58832661B82B}" srcOrd="0" destOrd="0" presId="urn:microsoft.com/office/officeart/2005/8/layout/pList2"/>
    <dgm:cxn modelId="{37CADF9A-6FEA-4700-8755-49B681B3DA4D}" type="presParOf" srcId="{40656383-49E1-4E7A-B0C9-E8F9B54A4572}" destId="{33834462-AB5D-4E53-B16A-E7459BD8A575}" srcOrd="0" destOrd="0" presId="urn:microsoft.com/office/officeart/2005/8/layout/pList2"/>
    <dgm:cxn modelId="{69BB593F-B62F-49C7-98EF-8E22F1DFA21A}" type="presParOf" srcId="{40656383-49E1-4E7A-B0C9-E8F9B54A4572}" destId="{BF00F30D-8706-440D-99F2-7DF5BE90D69E}" srcOrd="1" destOrd="0" presId="urn:microsoft.com/office/officeart/2005/8/layout/pList2"/>
    <dgm:cxn modelId="{29A19A73-31C8-4E88-A467-AEB2F72E7AFA}" type="presParOf" srcId="{BF00F30D-8706-440D-99F2-7DF5BE90D69E}" destId="{62585D81-E232-43CD-8F9E-F4A3C85C188F}" srcOrd="0" destOrd="0" presId="urn:microsoft.com/office/officeart/2005/8/layout/pList2"/>
    <dgm:cxn modelId="{859B2FAF-E2BC-4C17-81EE-8B445F96367F}" type="presParOf" srcId="{62585D81-E232-43CD-8F9E-F4A3C85C188F}" destId="{7ADD3849-F84F-4073-9035-58832661B82B}" srcOrd="0" destOrd="0" presId="urn:microsoft.com/office/officeart/2005/8/layout/pList2"/>
    <dgm:cxn modelId="{8FDF6C34-B6A8-4F39-BDA1-AF184ADA96D7}" type="presParOf" srcId="{62585D81-E232-43CD-8F9E-F4A3C85C188F}" destId="{B1A0D47F-0555-4E61-9C6C-B1FED950F680}" srcOrd="1" destOrd="0" presId="urn:microsoft.com/office/officeart/2005/8/layout/pList2"/>
    <dgm:cxn modelId="{F1C527A3-0053-4099-8512-B24C9FF62F4D}" type="presParOf" srcId="{62585D81-E232-43CD-8F9E-F4A3C85C188F}" destId="{8FC769E0-3A91-49FC-9FB0-40B655AEDBEB}" srcOrd="2" destOrd="0" presId="urn:microsoft.com/office/officeart/2005/8/layout/pList2"/>
    <dgm:cxn modelId="{05973FD1-7D10-4186-AE3E-7DC97B5E1A4C}" type="presParOf" srcId="{BF00F30D-8706-440D-99F2-7DF5BE90D69E}" destId="{098E43E5-1F88-4AA7-8AC3-474C437C1B4D}" srcOrd="1" destOrd="0" presId="urn:microsoft.com/office/officeart/2005/8/layout/pList2"/>
    <dgm:cxn modelId="{6396319C-969B-4B3B-B9C4-7D8773ACA833}" type="presParOf" srcId="{BF00F30D-8706-440D-99F2-7DF5BE90D69E}" destId="{B9EC1EEF-1A21-452B-944B-D83787DB268D}" srcOrd="2" destOrd="0" presId="urn:microsoft.com/office/officeart/2005/8/layout/pList2"/>
    <dgm:cxn modelId="{385FC706-22FA-4906-BC91-AB0114BB6248}" type="presParOf" srcId="{B9EC1EEF-1A21-452B-944B-D83787DB268D}" destId="{EE3C3FCB-55A7-4BFE-8B1B-C11BE0EFACB9}" srcOrd="0" destOrd="0" presId="urn:microsoft.com/office/officeart/2005/8/layout/pList2"/>
    <dgm:cxn modelId="{3B81911D-7BCA-47A6-9B51-A9DC1A5D1769}" type="presParOf" srcId="{B9EC1EEF-1A21-452B-944B-D83787DB268D}" destId="{D2B3DF84-205E-48E2-B0EE-4DD0651DA3FF}" srcOrd="1" destOrd="0" presId="urn:microsoft.com/office/officeart/2005/8/layout/pList2"/>
    <dgm:cxn modelId="{DAC4B783-E53C-4DB4-B919-7F64FC158A98}" type="presParOf" srcId="{B9EC1EEF-1A21-452B-944B-D83787DB268D}" destId="{A6A2374F-C5A1-4F89-B591-8EC8550C86BF}" srcOrd="2" destOrd="0" presId="urn:microsoft.com/office/officeart/2005/8/layout/pList2"/>
    <dgm:cxn modelId="{27BED57B-3E7A-4E1C-9B1A-36D7E65D9B69}" type="presParOf" srcId="{BF00F30D-8706-440D-99F2-7DF5BE90D69E}" destId="{01544FF1-D288-4397-AA05-232EA01D37FC}" srcOrd="3" destOrd="0" presId="urn:microsoft.com/office/officeart/2005/8/layout/pList2"/>
    <dgm:cxn modelId="{3AE52724-BABE-4721-9549-347DF7D42597}" type="presParOf" srcId="{BF00F30D-8706-440D-99F2-7DF5BE90D69E}" destId="{8B9D429E-473F-4EC6-996B-6A0557E98C1F}" srcOrd="4" destOrd="0" presId="urn:microsoft.com/office/officeart/2005/8/layout/pList2"/>
    <dgm:cxn modelId="{9A32106B-4CDC-4A38-B76E-F7793F9A390B}" type="presParOf" srcId="{8B9D429E-473F-4EC6-996B-6A0557E98C1F}" destId="{6E1B188C-E368-42F5-96B9-EEA0F50E380F}" srcOrd="0" destOrd="0" presId="urn:microsoft.com/office/officeart/2005/8/layout/pList2"/>
    <dgm:cxn modelId="{D9147182-8376-4F2E-B47F-9651459BDB62}" type="presParOf" srcId="{8B9D429E-473F-4EC6-996B-6A0557E98C1F}" destId="{4F680D4D-22A6-4362-89CC-AD142E6F5738}" srcOrd="1" destOrd="0" presId="urn:microsoft.com/office/officeart/2005/8/layout/pList2"/>
    <dgm:cxn modelId="{3C7A4893-CE1B-4760-9BED-5C983AFF46C3}" type="presParOf" srcId="{8B9D429E-473F-4EC6-996B-6A0557E98C1F}" destId="{388D8FF0-6D3B-42CE-8B64-5364F72FC43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58DCB-C4DF-4370-8D8F-7C34E3D79EC6}"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B473336E-9F75-4DED-BB97-5A1E3647EE7B}">
      <dgm:prSet phldrT="[Text]"/>
      <dgm:spPr/>
      <dgm:t>
        <a:bodyPr/>
        <a:lstStyle/>
        <a:p>
          <a:r>
            <a:rPr lang="en-US" dirty="0"/>
            <a:t>A machine is a device or an algorithm that performs a particular task with a definite goal</a:t>
          </a:r>
        </a:p>
      </dgm:t>
    </dgm:pt>
    <dgm:pt modelId="{F7294134-5E83-4B83-9A82-CD5B2A338FC5}" type="parTrans" cxnId="{3C9E036C-5EC4-4259-8BD2-40F45FE0E01F}">
      <dgm:prSet/>
      <dgm:spPr/>
      <dgm:t>
        <a:bodyPr/>
        <a:lstStyle/>
        <a:p>
          <a:endParaRPr lang="en-US"/>
        </a:p>
      </dgm:t>
    </dgm:pt>
    <dgm:pt modelId="{F34E43F6-185C-46C5-91D8-47655ED45715}" type="sibTrans" cxnId="{3C9E036C-5EC4-4259-8BD2-40F45FE0E01F}">
      <dgm:prSet/>
      <dgm:spPr/>
      <dgm:t>
        <a:bodyPr/>
        <a:lstStyle/>
        <a:p>
          <a:endParaRPr lang="en-US"/>
        </a:p>
      </dgm:t>
    </dgm:pt>
    <dgm:pt modelId="{51F9C12D-568B-4F24-BDFE-FD5915E92E95}">
      <dgm:prSet phldrT="[Text]"/>
      <dgm:spPr/>
      <dgm:t>
        <a:bodyPr/>
        <a:lstStyle/>
        <a:p>
          <a:r>
            <a:rPr lang="en-US" dirty="0"/>
            <a:t>Can successfully solve many classification problems</a:t>
          </a:r>
        </a:p>
      </dgm:t>
    </dgm:pt>
    <dgm:pt modelId="{602010E8-1D10-42EA-B359-1A7E9370D560}" type="parTrans" cxnId="{9051F33E-18D8-40A8-8CB6-C579ADC03F7C}">
      <dgm:prSet/>
      <dgm:spPr/>
      <dgm:t>
        <a:bodyPr/>
        <a:lstStyle/>
        <a:p>
          <a:endParaRPr lang="en-US"/>
        </a:p>
      </dgm:t>
    </dgm:pt>
    <dgm:pt modelId="{B6B49F91-C269-4F59-A4AA-37B97BE29B58}" type="sibTrans" cxnId="{9051F33E-18D8-40A8-8CB6-C579ADC03F7C}">
      <dgm:prSet/>
      <dgm:spPr/>
      <dgm:t>
        <a:bodyPr/>
        <a:lstStyle/>
        <a:p>
          <a:endParaRPr lang="en-US"/>
        </a:p>
      </dgm:t>
    </dgm:pt>
    <dgm:pt modelId="{24770AC5-4B67-4ADF-8227-BD3F2CD1536A}">
      <dgm:prSet phldrT="[Text]"/>
      <dgm:spPr/>
      <dgm:t>
        <a:bodyPr/>
        <a:lstStyle/>
        <a:p>
          <a:r>
            <a:rPr lang="en-US" dirty="0"/>
            <a:t>A classifier defined by a hyperplane</a:t>
          </a:r>
        </a:p>
      </dgm:t>
    </dgm:pt>
    <dgm:pt modelId="{CDB01F67-DD76-460F-85BB-47CA668263F4}" type="parTrans" cxnId="{60D64853-D2E8-4258-BDF2-8155D674412F}">
      <dgm:prSet/>
      <dgm:spPr/>
      <dgm:t>
        <a:bodyPr/>
        <a:lstStyle/>
        <a:p>
          <a:endParaRPr lang="en-US"/>
        </a:p>
      </dgm:t>
    </dgm:pt>
    <dgm:pt modelId="{80548A84-3953-44B7-B62A-54ACDC3A26C4}" type="sibTrans" cxnId="{60D64853-D2E8-4258-BDF2-8155D674412F}">
      <dgm:prSet/>
      <dgm:spPr/>
      <dgm:t>
        <a:bodyPr/>
        <a:lstStyle/>
        <a:p>
          <a:endParaRPr lang="en-US"/>
        </a:p>
      </dgm:t>
    </dgm:pt>
    <dgm:pt modelId="{09C7F04D-2E52-424B-9694-588E4EB7AAFA}">
      <dgm:prSet phldrT="[Text]"/>
      <dgm:spPr/>
      <dgm:t>
        <a:bodyPr/>
        <a:lstStyle/>
        <a:p>
          <a:r>
            <a:rPr lang="en-US" dirty="0"/>
            <a:t>A large-margin linear classifier</a:t>
          </a:r>
        </a:p>
      </dgm:t>
    </dgm:pt>
    <dgm:pt modelId="{B2F9F6F3-2E49-477F-8A03-9EC8A25C27CE}" type="parTrans" cxnId="{EEDA3A1D-745B-423F-92B1-EEAF3375D87A}">
      <dgm:prSet/>
      <dgm:spPr/>
      <dgm:t>
        <a:bodyPr/>
        <a:lstStyle/>
        <a:p>
          <a:endParaRPr lang="en-US"/>
        </a:p>
      </dgm:t>
    </dgm:pt>
    <dgm:pt modelId="{8C28EEB1-0860-450D-A221-C6A644DC3379}" type="sibTrans" cxnId="{EEDA3A1D-745B-423F-92B1-EEAF3375D87A}">
      <dgm:prSet/>
      <dgm:spPr/>
      <dgm:t>
        <a:bodyPr/>
        <a:lstStyle/>
        <a:p>
          <a:endParaRPr lang="en-US"/>
        </a:p>
      </dgm:t>
    </dgm:pt>
    <dgm:pt modelId="{06F25795-085D-4184-AC0C-F7086CCE0A3B}" type="pres">
      <dgm:prSet presAssocID="{1D958DCB-C4DF-4370-8D8F-7C34E3D79EC6}" presName="diagram" presStyleCnt="0">
        <dgm:presLayoutVars>
          <dgm:dir/>
          <dgm:resizeHandles val="exact"/>
        </dgm:presLayoutVars>
      </dgm:prSet>
      <dgm:spPr/>
    </dgm:pt>
    <dgm:pt modelId="{24FCEC2D-D174-4EC5-8A80-9C7129B69232}" type="pres">
      <dgm:prSet presAssocID="{B473336E-9F75-4DED-BB97-5A1E3647EE7B}" presName="node" presStyleLbl="node1" presStyleIdx="0" presStyleCnt="4">
        <dgm:presLayoutVars>
          <dgm:bulletEnabled val="1"/>
        </dgm:presLayoutVars>
      </dgm:prSet>
      <dgm:spPr/>
    </dgm:pt>
    <dgm:pt modelId="{3488D49C-058C-48DF-8C7A-6A3D716722EA}" type="pres">
      <dgm:prSet presAssocID="{F34E43F6-185C-46C5-91D8-47655ED45715}" presName="sibTrans" presStyleCnt="0"/>
      <dgm:spPr/>
    </dgm:pt>
    <dgm:pt modelId="{DEA763E3-A3CC-4977-BA4D-668836C21B52}" type="pres">
      <dgm:prSet presAssocID="{51F9C12D-568B-4F24-BDFE-FD5915E92E95}" presName="node" presStyleLbl="node1" presStyleIdx="1" presStyleCnt="4">
        <dgm:presLayoutVars>
          <dgm:bulletEnabled val="1"/>
        </dgm:presLayoutVars>
      </dgm:prSet>
      <dgm:spPr/>
    </dgm:pt>
    <dgm:pt modelId="{432021A1-B2F0-408C-BA08-BD1C1E5270C6}" type="pres">
      <dgm:prSet presAssocID="{B6B49F91-C269-4F59-A4AA-37B97BE29B58}" presName="sibTrans" presStyleCnt="0"/>
      <dgm:spPr/>
    </dgm:pt>
    <dgm:pt modelId="{759B1B05-B9F2-4CE4-A69F-5DA8A9A3DEC3}" type="pres">
      <dgm:prSet presAssocID="{24770AC5-4B67-4ADF-8227-BD3F2CD1536A}" presName="node" presStyleLbl="node1" presStyleIdx="2" presStyleCnt="4">
        <dgm:presLayoutVars>
          <dgm:bulletEnabled val="1"/>
        </dgm:presLayoutVars>
      </dgm:prSet>
      <dgm:spPr/>
    </dgm:pt>
    <dgm:pt modelId="{63BE620C-3FE0-41A1-B27C-3C281969C158}" type="pres">
      <dgm:prSet presAssocID="{80548A84-3953-44B7-B62A-54ACDC3A26C4}" presName="sibTrans" presStyleCnt="0"/>
      <dgm:spPr/>
    </dgm:pt>
    <dgm:pt modelId="{7E9C1D22-C6B2-4732-8E3F-AAC4727845CB}" type="pres">
      <dgm:prSet presAssocID="{09C7F04D-2E52-424B-9694-588E4EB7AAFA}" presName="node" presStyleLbl="node1" presStyleIdx="3" presStyleCnt="4">
        <dgm:presLayoutVars>
          <dgm:bulletEnabled val="1"/>
        </dgm:presLayoutVars>
      </dgm:prSet>
      <dgm:spPr/>
    </dgm:pt>
  </dgm:ptLst>
  <dgm:cxnLst>
    <dgm:cxn modelId="{559FD010-D190-4000-8967-C91B8B380242}" type="presOf" srcId="{09C7F04D-2E52-424B-9694-588E4EB7AAFA}" destId="{7E9C1D22-C6B2-4732-8E3F-AAC4727845CB}" srcOrd="0" destOrd="0" presId="urn:microsoft.com/office/officeart/2005/8/layout/default"/>
    <dgm:cxn modelId="{943DA717-09EE-408C-AFD6-507214518FE4}" type="presOf" srcId="{1D958DCB-C4DF-4370-8D8F-7C34E3D79EC6}" destId="{06F25795-085D-4184-AC0C-F7086CCE0A3B}" srcOrd="0" destOrd="0" presId="urn:microsoft.com/office/officeart/2005/8/layout/default"/>
    <dgm:cxn modelId="{EEDA3A1D-745B-423F-92B1-EEAF3375D87A}" srcId="{1D958DCB-C4DF-4370-8D8F-7C34E3D79EC6}" destId="{09C7F04D-2E52-424B-9694-588E4EB7AAFA}" srcOrd="3" destOrd="0" parTransId="{B2F9F6F3-2E49-477F-8A03-9EC8A25C27CE}" sibTransId="{8C28EEB1-0860-450D-A221-C6A644DC3379}"/>
    <dgm:cxn modelId="{9051F33E-18D8-40A8-8CB6-C579ADC03F7C}" srcId="{1D958DCB-C4DF-4370-8D8F-7C34E3D79EC6}" destId="{51F9C12D-568B-4F24-BDFE-FD5915E92E95}" srcOrd="1" destOrd="0" parTransId="{602010E8-1D10-42EA-B359-1A7E9370D560}" sibTransId="{B6B49F91-C269-4F59-A4AA-37B97BE29B58}"/>
    <dgm:cxn modelId="{3C9E036C-5EC4-4259-8BD2-40F45FE0E01F}" srcId="{1D958DCB-C4DF-4370-8D8F-7C34E3D79EC6}" destId="{B473336E-9F75-4DED-BB97-5A1E3647EE7B}" srcOrd="0" destOrd="0" parTransId="{F7294134-5E83-4B83-9A82-CD5B2A338FC5}" sibTransId="{F34E43F6-185C-46C5-91D8-47655ED45715}"/>
    <dgm:cxn modelId="{60D64853-D2E8-4258-BDF2-8155D674412F}" srcId="{1D958DCB-C4DF-4370-8D8F-7C34E3D79EC6}" destId="{24770AC5-4B67-4ADF-8227-BD3F2CD1536A}" srcOrd="2" destOrd="0" parTransId="{CDB01F67-DD76-460F-85BB-47CA668263F4}" sibTransId="{80548A84-3953-44B7-B62A-54ACDC3A26C4}"/>
    <dgm:cxn modelId="{A8572256-22A9-4D2A-A6A4-A6C81D74FEE3}" type="presOf" srcId="{24770AC5-4B67-4ADF-8227-BD3F2CD1536A}" destId="{759B1B05-B9F2-4CE4-A69F-5DA8A9A3DEC3}" srcOrd="0" destOrd="0" presId="urn:microsoft.com/office/officeart/2005/8/layout/default"/>
    <dgm:cxn modelId="{663A7890-1F10-43E6-A1F2-F011A67A2F84}" type="presOf" srcId="{51F9C12D-568B-4F24-BDFE-FD5915E92E95}" destId="{DEA763E3-A3CC-4977-BA4D-668836C21B52}" srcOrd="0" destOrd="0" presId="urn:microsoft.com/office/officeart/2005/8/layout/default"/>
    <dgm:cxn modelId="{312848A2-D346-42B6-A4B7-B17D259DB551}" type="presOf" srcId="{B473336E-9F75-4DED-BB97-5A1E3647EE7B}" destId="{24FCEC2D-D174-4EC5-8A80-9C7129B69232}" srcOrd="0" destOrd="0" presId="urn:microsoft.com/office/officeart/2005/8/layout/default"/>
    <dgm:cxn modelId="{EAC65817-C3D6-4B94-83D3-8386BDA57254}" type="presParOf" srcId="{06F25795-085D-4184-AC0C-F7086CCE0A3B}" destId="{24FCEC2D-D174-4EC5-8A80-9C7129B69232}" srcOrd="0" destOrd="0" presId="urn:microsoft.com/office/officeart/2005/8/layout/default"/>
    <dgm:cxn modelId="{D6810A11-FAFB-42A9-9B25-9CF998B43337}" type="presParOf" srcId="{06F25795-085D-4184-AC0C-F7086CCE0A3B}" destId="{3488D49C-058C-48DF-8C7A-6A3D716722EA}" srcOrd="1" destOrd="0" presId="urn:microsoft.com/office/officeart/2005/8/layout/default"/>
    <dgm:cxn modelId="{E85ECFF3-0121-444F-A866-874BEEE489F0}" type="presParOf" srcId="{06F25795-085D-4184-AC0C-F7086CCE0A3B}" destId="{DEA763E3-A3CC-4977-BA4D-668836C21B52}" srcOrd="2" destOrd="0" presId="urn:microsoft.com/office/officeart/2005/8/layout/default"/>
    <dgm:cxn modelId="{B30A139D-1546-4F2E-A3B7-EF32351AC41F}" type="presParOf" srcId="{06F25795-085D-4184-AC0C-F7086CCE0A3B}" destId="{432021A1-B2F0-408C-BA08-BD1C1E5270C6}" srcOrd="3" destOrd="0" presId="urn:microsoft.com/office/officeart/2005/8/layout/default"/>
    <dgm:cxn modelId="{D78C06C3-CE51-409D-854B-1087587B2844}" type="presParOf" srcId="{06F25795-085D-4184-AC0C-F7086CCE0A3B}" destId="{759B1B05-B9F2-4CE4-A69F-5DA8A9A3DEC3}" srcOrd="4" destOrd="0" presId="urn:microsoft.com/office/officeart/2005/8/layout/default"/>
    <dgm:cxn modelId="{E3860CD3-D6DF-4D71-A2B0-E57C64F6F571}" type="presParOf" srcId="{06F25795-085D-4184-AC0C-F7086CCE0A3B}" destId="{63BE620C-3FE0-41A1-B27C-3C281969C158}" srcOrd="5" destOrd="0" presId="urn:microsoft.com/office/officeart/2005/8/layout/default"/>
    <dgm:cxn modelId="{57DE32C7-0380-4540-98A8-C70B8557DADD}" type="presParOf" srcId="{06F25795-085D-4184-AC0C-F7086CCE0A3B}" destId="{7E9C1D22-C6B2-4732-8E3F-AAC4727845C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dgm:t>
        <a:bodyPr/>
        <a:lstStyle/>
        <a:p>
          <a:r>
            <a:rPr lang="en-US" dirty="0"/>
            <a:t>One-dimensional, </a:t>
          </a:r>
          <a:r>
            <a:rPr lang="en-US" i="1" dirty="0"/>
            <a:t>p</a:t>
          </a:r>
          <a:r>
            <a:rPr lang="en-US" dirty="0"/>
            <a:t> = 1</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mc:AlternateContent xmlns:mc="http://schemas.openxmlformats.org/markup-compatibility/2006" xmlns:a14="http://schemas.microsoft.com/office/drawing/2010/main">
      <mc:Choice Requires="a14">
        <dgm:pt modelId="{E37EEC49-8A07-4287-B7E9-DD692BC41684}">
          <dgm:prSet phldrT="[Text]"/>
          <dgm:spPr/>
          <dgm:t>
            <a:bodyPr/>
            <a:lstStyle/>
            <a:p>
              <a:r>
                <a:rPr lang="en-US" dirty="0"/>
                <a:t>It is a point </a:t>
              </a:r>
              <a14:m>
                <m:oMath xmlns:m="http://schemas.openxmlformats.org/officeDocument/2006/math">
                  <m:sSub>
                    <m:sSubPr>
                      <m:ctrlPr>
                        <a:rPr lang="en-US"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then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endParaRPr lang="en-US" dirty="0"/>
            </a:p>
          </dgm:t>
        </dgm:pt>
      </mc:Choice>
      <mc:Fallback xmlns="">
        <dgm:pt modelId="{E37EEC49-8A07-4287-B7E9-DD692BC41684}">
          <dgm:prSet phldrT="[Text]"/>
          <dgm:spPr/>
          <dgm:t>
            <a:bodyPr/>
            <a:lstStyle/>
            <a:p>
              <a:r>
                <a:rPr lang="en-US" dirty="0"/>
                <a:t>It is a point </a:t>
              </a:r>
              <a:r>
                <a:rPr lang="en-US" i="0">
                  <a:latin typeface="Cambria Math" panose="02040503050406030204" pitchFamily="18" charset="0"/>
                </a:rPr>
                <a:t>〖</a:t>
              </a:r>
              <a:r>
                <a:rPr lang="en-US" b="0" i="0">
                  <a:latin typeface="Cambria Math" panose="02040503050406030204" pitchFamily="18" charset="0"/>
                </a:rPr>
                <a:t>𝑤_1 𝑥〗_1=𝑐</a:t>
              </a:r>
              <a:r>
                <a:rPr lang="en-US" dirty="0"/>
                <a:t>, if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then </a:t>
              </a:r>
              <a:r>
                <a:rPr lang="en-US" b="0" i="0">
                  <a:latin typeface="Cambria Math" panose="02040503050406030204" pitchFamily="18" charset="0"/>
                </a:rPr>
                <a:t>𝑥_1=𝑐∕𝑤_1 </a:t>
              </a:r>
              <a:endParaRPr lang="en-US" dirty="0"/>
            </a:p>
          </dgm:t>
        </dgm:pt>
      </mc:Fallback>
    </mc:AlternateConten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dgm:t>
        <a:bodyPr/>
        <a:lstStyle/>
        <a:p>
          <a:r>
            <a:rPr lang="en-US" dirty="0"/>
            <a:t>Two-dimensional, </a:t>
          </a:r>
          <a:r>
            <a:rPr lang="en-US" i="1" dirty="0"/>
            <a:t>p</a:t>
          </a:r>
          <a:r>
            <a:rPr lang="en-US" dirty="0"/>
            <a:t> = 2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mc:AlternateContent xmlns:mc="http://schemas.openxmlformats.org/markup-compatibility/2006" xmlns:a14="http://schemas.microsoft.com/office/drawing/2010/main">
      <mc:Choice Requires="a14">
        <dgm:pt modelId="{8B3076FC-EF53-4FC4-8C37-4074E15C5423}">
          <dgm:prSet phldrT="[Text]"/>
          <dgm:spPr/>
          <dgm:t>
            <a:bodyPr/>
            <a:lstStyle/>
            <a:p>
              <a:r>
                <a:rPr lang="en-US" dirty="0"/>
                <a:t>It is a line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8B3076FC-EF53-4FC4-8C37-4074E15C5423}">
          <dgm:prSet phldrT="[Text]"/>
          <dgm:spPr/>
          <dgm:t>
            <a:bodyPr/>
            <a:lstStyle/>
            <a:p>
              <a:r>
                <a:rPr lang="en-US" dirty="0"/>
                <a:t>It is a line </a:t>
              </a:r>
              <a:r>
                <a:rPr lang="en-US" i="0">
                  <a:latin typeface="Cambria Math" panose="02040503050406030204" pitchFamily="18" charset="0"/>
                </a:rPr>
                <a:t>𝑤_1 𝑥_1+𝑤_2 𝑥_2=𝑐</a:t>
              </a:r>
              <a:r>
                <a:rPr lang="en-US" dirty="0"/>
                <a:t> when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endParaRPr lang="en-US" dirty="0"/>
            </a:p>
          </dgm:t>
        </dgm:pt>
      </mc:Fallback>
    </mc:AlternateConten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mc:AlternateContent xmlns:mc="http://schemas.openxmlformats.org/markup-compatibility/2006" xmlns:a14="http://schemas.microsoft.com/office/drawing/2010/main">
      <mc:Choice Requires="a14">
        <dgm:pt modelId="{5FA02DA4-A367-47A9-933D-922569422B8D}">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0 </m:t>
                  </m:r>
                </m:oMath>
              </a14:m>
              <a:r>
                <a:rPr lang="en-US" dirty="0"/>
                <a:t>(but not both), then this hyperplane reduces to a point</a:t>
              </a:r>
            </a:p>
          </dgm:t>
        </dgm:pt>
      </mc:Choice>
      <mc:Fallback xmlns="">
        <dgm:pt modelId="{5FA02DA4-A367-47A9-933D-922569422B8D}">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or </a:t>
              </a:r>
              <a:r>
                <a:rPr lang="en-US" i="0">
                  <a:latin typeface="Cambria Math" panose="02040503050406030204" pitchFamily="18" charset="0"/>
                </a:rPr>
                <a:t>𝑤_2</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 </a:t>
              </a:r>
              <a:r>
                <a:rPr lang="en-US" dirty="0"/>
                <a:t>(but not both), then this hyperplane reduces to a point</a:t>
              </a:r>
            </a:p>
          </dgm:t>
        </dgm:pt>
      </mc:Fallback>
    </mc:AlternateConten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dgm:t>
        <a:bodyPr/>
        <a:lstStyle/>
        <a:p>
          <a:r>
            <a:rPr lang="en-US" dirty="0"/>
            <a:t>Three-dimensional, </a:t>
          </a:r>
          <a:r>
            <a:rPr lang="en-US" i="1" dirty="0"/>
            <a:t>p</a:t>
          </a:r>
          <a:r>
            <a:rPr lang="en-US" dirty="0"/>
            <a:t> = 3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mc:AlternateContent xmlns:mc="http://schemas.openxmlformats.org/markup-compatibility/2006" xmlns:a14="http://schemas.microsoft.com/office/drawing/2010/main">
      <mc:Choice Requires="a14">
        <dgm:pt modelId="{C365ECED-213E-44F1-B402-D9A793F855F9}">
          <dgm:prSet phldrT="[Text]"/>
          <dgm:spPr/>
          <dgm:t>
            <a:bodyPr/>
            <a:lstStyle/>
            <a:p>
              <a:r>
                <a:rPr lang="en-US" dirty="0"/>
                <a:t>It is a 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0</m:t>
                  </m:r>
                </m:oMath>
              </a14:m>
              <a:endParaRPr lang="en-US" dirty="0"/>
            </a:p>
          </dgm:t>
        </dgm:pt>
      </mc:Choice>
      <mc:Fallback xmlns="">
        <dgm:pt modelId="{C365ECED-213E-44F1-B402-D9A793F855F9}">
          <dgm:prSet phldrT="[Text]"/>
          <dgm:spPr/>
          <dgm:t>
            <a:bodyPr/>
            <a:lstStyle/>
            <a:p>
              <a:r>
                <a:rPr lang="en-US" dirty="0"/>
                <a:t>It is a plane </a:t>
              </a:r>
              <a:r>
                <a:rPr lang="en-US" i="0">
                  <a:latin typeface="Cambria Math" panose="02040503050406030204" pitchFamily="18" charset="0"/>
                </a:rPr>
                <a:t>𝑤_1 𝑥_1+𝑤_2 𝑥_2+𝑤_</a:t>
              </a:r>
              <a:r>
                <a:rPr lang="en-US" b="0" i="0">
                  <a:latin typeface="Cambria Math" panose="02040503050406030204" pitchFamily="18" charset="0"/>
                </a:rPr>
                <a:t>3 </a:t>
              </a:r>
              <a:r>
                <a:rPr lang="en-US" i="0">
                  <a:latin typeface="Cambria Math" panose="02040503050406030204" pitchFamily="18" charset="0"/>
                </a:rPr>
                <a:t>𝑥_</a:t>
              </a:r>
              <a:r>
                <a:rPr lang="en-US" b="0" i="0">
                  <a:latin typeface="Cambria Math" panose="02040503050406030204" pitchFamily="18" charset="0"/>
                </a:rPr>
                <a:t>3</a:t>
              </a:r>
              <a:r>
                <a:rPr lang="en-US" i="0">
                  <a:latin typeface="Cambria Math" panose="02040503050406030204" pitchFamily="18" charset="0"/>
                </a:rPr>
                <a:t>=𝑐</a:t>
              </a:r>
              <a:r>
                <a:rPr lang="en-US" dirty="0"/>
                <a:t> when </a:t>
              </a:r>
              <a:r>
                <a:rPr lang="en-US"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≠0</a:t>
              </a:r>
              <a:r>
                <a:rPr lang="en-US" dirty="0"/>
                <a:t>,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𝑤_2</a:t>
              </a:r>
              <a:r>
                <a:rPr lang="en-US" i="0">
                  <a:latin typeface="Cambria Math" panose="02040503050406030204" pitchFamily="18" charset="0"/>
                  <a:ea typeface="Cambria Math" panose="02040503050406030204" pitchFamily="18" charset="0"/>
                </a:rPr>
                <a:t>≠0</a:t>
              </a:r>
              <a:endParaRPr lang="en-US" dirty="0"/>
            </a:p>
          </dgm:t>
        </dgm:pt>
      </mc:Fallback>
    </mc:AlternateConten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mc:AlternateContent xmlns:mc="http://schemas.openxmlformats.org/markup-compatibility/2006" xmlns:a14="http://schemas.microsoft.com/office/drawing/2010/main">
      <mc:Choice Requires="a14">
        <dgm:pt modelId="{F811C7EA-BD2D-4406-B632-67F43B1C69CE}">
          <dgm:prSet phldrT="[Text]"/>
          <dgm:spPr/>
          <dgm:t>
            <a:bodyPr/>
            <a:lstStyle/>
            <a:p>
              <a:r>
                <a:rPr lang="en-US" dirty="0"/>
                <a:t>Reduce to a hyperplane in a lower dimension if some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F811C7EA-BD2D-4406-B632-67F43B1C69CE}">
          <dgm:prSet phldrT="[Text]"/>
          <dgm:spPr/>
          <dgm:t>
            <a:bodyPr/>
            <a:lstStyle/>
            <a:p>
              <a:r>
                <a:rPr lang="en-US" dirty="0"/>
                <a:t>Reduce to a hyperplane in a lower dimension if some </a:t>
              </a:r>
              <a:r>
                <a:rPr lang="en-US" i="0">
                  <a:latin typeface="Cambria Math" panose="02040503050406030204" pitchFamily="18" charset="0"/>
                </a:rPr>
                <a:t>𝑤_</a:t>
              </a:r>
              <a:r>
                <a:rPr lang="en-US" b="0" i="0">
                  <a:latin typeface="Cambria Math" panose="02040503050406030204" pitchFamily="18" charset="0"/>
                </a:rPr>
                <a:t>𝑖</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0</a:t>
              </a:r>
              <a:endParaRPr lang="en-US" dirty="0"/>
            </a:p>
          </dgm:t>
        </dgm:pt>
      </mc:Fallback>
    </mc:AlternateConten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mc:AlternateContent xmlns:mc="http://schemas.openxmlformats.org/markup-compatibility/2006" xmlns:a14="http://schemas.microsoft.com/office/drawing/2010/main">
      <mc:Choice Requires="a14">
        <dgm:pt modelId="{3E743271-FB1A-414E-A7A1-925F51F64891}">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then the hyperplane is undefined</a:t>
              </a:r>
            </a:p>
          </dgm:t>
        </dgm:pt>
      </mc:Choice>
      <mc:Fallback xmlns="">
        <dgm:pt modelId="{3E743271-FB1A-414E-A7A1-925F51F64891}">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then the hyperplane is undefined</a:t>
              </a:r>
            </a:p>
          </dgm:t>
        </dgm:pt>
      </mc:Fallback>
    </mc:AlternateConten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1"/>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2"/>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3"/>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a:blipFill>
          <a:blip xmlns:r="http://schemas.openxmlformats.org/officeDocument/2006/relationships" r:embed="rId1"/>
          <a:stretch>
            <a:fillRect t="-2667" b="-20444"/>
          </a:stretch>
        </a:blipFill>
      </dgm:spPr>
      <dgm:t>
        <a:bodyPr/>
        <a:lstStyle/>
        <a:p>
          <a:r>
            <a:rPr lang="en-US">
              <a:noFill/>
            </a:rPr>
            <a:t> </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dgm:pt modelId="{E37EEC49-8A07-4287-B7E9-DD692BC41684}">
      <dgm:prSet phldrT="[Text]"/>
      <dgm:spPr/>
      <dgm:t>
        <a:bodyPr/>
        <a:lstStyle/>
        <a:p>
          <a:r>
            <a:rPr lang="en-US">
              <a:noFill/>
            </a:rPr>
            <a:t> </a:t>
          </a:r>
        </a:p>
      </dgm:t>
    </dgm:p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a:blipFill>
          <a:blip xmlns:r="http://schemas.openxmlformats.org/officeDocument/2006/relationships" r:embed="rId2"/>
          <a:stretch>
            <a:fillRect t="-2212"/>
          </a:stretch>
        </a:blipFill>
      </dgm:spPr>
      <dgm:t>
        <a:bodyPr/>
        <a:lstStyle/>
        <a:p>
          <a:r>
            <a:rPr lang="en-US">
              <a:noFill/>
            </a:rPr>
            <a:t>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dgm:pt modelId="{8B3076FC-EF53-4FC4-8C37-4074E15C5423}">
      <dgm:prSet phldrT="[Text]"/>
      <dgm:spPr/>
      <dgm:t>
        <a:bodyPr/>
        <a:lstStyle/>
        <a:p>
          <a:r>
            <a:rPr lang="en-US">
              <a:noFill/>
            </a:rPr>
            <a:t> </a:t>
          </a:r>
        </a:p>
      </dgm:t>
    </dgm:p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dgm:pt modelId="{5FA02DA4-A367-47A9-933D-922569422B8D}">
      <dgm:prSet phldrT="[Text]"/>
      <dgm:spPr/>
      <dgm:t>
        <a:bodyPr/>
        <a:lstStyle/>
        <a:p>
          <a:r>
            <a:rPr lang="en-US">
              <a:noFill/>
            </a:rPr>
            <a:t> </a:t>
          </a:r>
        </a:p>
      </dgm:t>
    </dgm:p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a:blipFill>
          <a:blip xmlns:r="http://schemas.openxmlformats.org/officeDocument/2006/relationships" r:embed="rId3"/>
          <a:stretch>
            <a:fillRect t="-2667"/>
          </a:stretch>
        </a:blipFill>
      </dgm:spPr>
      <dgm:t>
        <a:bodyPr/>
        <a:lstStyle/>
        <a:p>
          <a:r>
            <a:rPr lang="en-US">
              <a:noFill/>
            </a:rPr>
            <a:t>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dgm:pt modelId="{C365ECED-213E-44F1-B402-D9A793F855F9}">
      <dgm:prSet phldrT="[Text]"/>
      <dgm:spPr/>
      <dgm:t>
        <a:bodyPr/>
        <a:lstStyle/>
        <a:p>
          <a:r>
            <a:rPr lang="en-US">
              <a:noFill/>
            </a:rPr>
            <a:t> </a:t>
          </a:r>
        </a:p>
      </dgm:t>
    </dgm:p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dgm:pt modelId="{F811C7EA-BD2D-4406-B632-67F43B1C69CE}">
      <dgm:prSet phldrT="[Text]"/>
      <dgm:spPr/>
      <dgm:t>
        <a:bodyPr/>
        <a:lstStyle/>
        <a:p>
          <a:r>
            <a:rPr lang="en-US">
              <a:noFill/>
            </a:rPr>
            <a:t> </a:t>
          </a:r>
        </a:p>
      </dgm:t>
    </dgm:p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dgm:pt modelId="{3E743271-FB1A-414E-A7A1-925F51F64891}">
      <dgm:prSet phldrT="[Text]"/>
      <dgm:spPr/>
      <dgm:t>
        <a:bodyPr/>
        <a:lstStyle/>
        <a:p>
          <a:r>
            <a:rPr lang="en-US">
              <a:noFill/>
            </a:rPr>
            <a:t> </a:t>
          </a:r>
        </a:p>
      </dgm:t>
    </dgm:p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4"/>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5"/>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6"/>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Motivation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Hyperplane</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Support Vector</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97A1E-FE49-4DBB-B1C5-F43415C220BA}">
      <dsp:nvSpPr>
        <dsp:cNvPr id="0" name=""/>
        <dsp:cNvSpPr/>
      </dsp:nvSpPr>
      <dsp:spPr>
        <a:xfrm>
          <a:off x="0" y="3394652"/>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426E53-362C-43D4-8F9D-05B783FC8E3E}">
      <dsp:nvSpPr>
        <dsp:cNvPr id="0" name=""/>
        <dsp:cNvSpPr/>
      </dsp:nvSpPr>
      <dsp:spPr>
        <a:xfrm>
          <a:off x="0" y="193659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478538"/>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533"/>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Follow the Leaders</a:t>
          </a:r>
          <a:r>
            <a:rPr lang="en-US" sz="2500" kern="1200" dirty="0"/>
            <a:t>” algorithm</a:t>
          </a:r>
        </a:p>
      </dsp:txBody>
      <dsp:txXfrm>
        <a:off x="2734055" y="533"/>
        <a:ext cx="7781544" cy="478004"/>
      </dsp:txXfrm>
    </dsp:sp>
    <dsp:sp modelId="{2EA4F739-6E00-4B88-B3F0-5C2B0FCFF530}">
      <dsp:nvSpPr>
        <dsp:cNvPr id="0" name=""/>
        <dsp:cNvSpPr/>
      </dsp:nvSpPr>
      <dsp:spPr>
        <a:xfrm>
          <a:off x="0" y="533"/>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K-Means</a:t>
          </a:r>
        </a:p>
      </dsp:txBody>
      <dsp:txXfrm>
        <a:off x="23338" y="23871"/>
        <a:ext cx="2687380" cy="454666"/>
      </dsp:txXfrm>
    </dsp:sp>
    <dsp:sp modelId="{5A093F1A-B0DE-42DA-980D-CC3ED12D2884}">
      <dsp:nvSpPr>
        <dsp:cNvPr id="0" name=""/>
        <dsp:cNvSpPr/>
      </dsp:nvSpPr>
      <dsp:spPr>
        <a:xfrm>
          <a:off x="0" y="478538"/>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The leaders are the clusters’ centroids</a:t>
          </a:r>
        </a:p>
        <a:p>
          <a:pPr marL="228600" lvl="1" indent="-228600" algn="l" defTabSz="889000">
            <a:lnSpc>
              <a:spcPct val="90000"/>
            </a:lnSpc>
            <a:spcBef>
              <a:spcPct val="0"/>
            </a:spcBef>
            <a:spcAft>
              <a:spcPct val="15000"/>
            </a:spcAft>
            <a:buChar char="•"/>
          </a:pPr>
          <a:r>
            <a:rPr lang="en-US" sz="2000" kern="1200" dirty="0"/>
            <a:t>An observation is assigned to the cluster if the observation is closest to the cluster’s centroid</a:t>
          </a:r>
        </a:p>
      </dsp:txBody>
      <dsp:txXfrm>
        <a:off x="0" y="478538"/>
        <a:ext cx="10515600" cy="956152"/>
      </dsp:txXfrm>
    </dsp:sp>
    <dsp:sp modelId="{E7D2D0CA-B58E-4531-8ECB-B57854C61BC1}">
      <dsp:nvSpPr>
        <dsp:cNvPr id="0" name=""/>
        <dsp:cNvSpPr/>
      </dsp:nvSpPr>
      <dsp:spPr>
        <a:xfrm>
          <a:off x="2734055" y="1458590"/>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Crowd-sourcing</a:t>
          </a:r>
          <a:r>
            <a:rPr lang="en-US" sz="2500" kern="1200" dirty="0"/>
            <a:t>” algorithm</a:t>
          </a:r>
        </a:p>
      </dsp:txBody>
      <dsp:txXfrm>
        <a:off x="2734055" y="1458590"/>
        <a:ext cx="7781544" cy="478004"/>
      </dsp:txXfrm>
    </dsp:sp>
    <dsp:sp modelId="{F82A1D7D-DB34-4205-9960-C1714492362C}">
      <dsp:nvSpPr>
        <dsp:cNvPr id="0" name=""/>
        <dsp:cNvSpPr/>
      </dsp:nvSpPr>
      <dsp:spPr>
        <a:xfrm>
          <a:off x="0" y="1458590"/>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Nearest Neighbor</a:t>
          </a:r>
        </a:p>
      </dsp:txBody>
      <dsp:txXfrm>
        <a:off x="23338" y="1481928"/>
        <a:ext cx="2687380" cy="454666"/>
      </dsp:txXfrm>
    </dsp:sp>
    <dsp:sp modelId="{CC3BB1B4-35F8-4087-BB37-825C295820AE}">
      <dsp:nvSpPr>
        <dsp:cNvPr id="0" name=""/>
        <dsp:cNvSpPr/>
      </dsp:nvSpPr>
      <dsp:spPr>
        <a:xfrm>
          <a:off x="0" y="1936595"/>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The crowd consists of the neighbors</a:t>
          </a:r>
        </a:p>
        <a:p>
          <a:pPr marL="228600" lvl="1" indent="-228600" algn="l" defTabSz="889000">
            <a:lnSpc>
              <a:spcPct val="90000"/>
            </a:lnSpc>
            <a:spcBef>
              <a:spcPct val="0"/>
            </a:spcBef>
            <a:spcAft>
              <a:spcPct val="15000"/>
            </a:spcAft>
            <a:buChar char="•"/>
          </a:pPr>
          <a:r>
            <a:rPr lang="en-US" sz="2000" kern="1200" dirty="0"/>
            <a:t>An observation takes the majority opinion of the crowd</a:t>
          </a:r>
        </a:p>
      </dsp:txBody>
      <dsp:txXfrm>
        <a:off x="0" y="1936595"/>
        <a:ext cx="10515600" cy="956152"/>
      </dsp:txXfrm>
    </dsp:sp>
    <dsp:sp modelId="{5CD73F7A-681A-4FD6-BBDF-80F69649FD64}">
      <dsp:nvSpPr>
        <dsp:cNvPr id="0" name=""/>
        <dsp:cNvSpPr/>
      </dsp:nvSpPr>
      <dsp:spPr>
        <a:xfrm>
          <a:off x="2734055" y="2916647"/>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Divide and Conquer</a:t>
          </a:r>
          <a:r>
            <a:rPr lang="en-US" sz="2500" kern="1200" dirty="0"/>
            <a:t>” algorithm</a:t>
          </a:r>
        </a:p>
      </dsp:txBody>
      <dsp:txXfrm>
        <a:off x="2734055" y="2916647"/>
        <a:ext cx="7781544" cy="478004"/>
      </dsp:txXfrm>
    </dsp:sp>
    <dsp:sp modelId="{0F28F3AD-1B21-4233-B6EC-761F711FB9AC}">
      <dsp:nvSpPr>
        <dsp:cNvPr id="0" name=""/>
        <dsp:cNvSpPr/>
      </dsp:nvSpPr>
      <dsp:spPr>
        <a:xfrm>
          <a:off x="0" y="2916647"/>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Decision Tree</a:t>
          </a:r>
        </a:p>
      </dsp:txBody>
      <dsp:txXfrm>
        <a:off x="23338" y="2939985"/>
        <a:ext cx="2687380" cy="454666"/>
      </dsp:txXfrm>
    </dsp:sp>
    <dsp:sp modelId="{EFB86623-C582-4A51-8E80-03AF745857DB}">
      <dsp:nvSpPr>
        <dsp:cNvPr id="0" name=""/>
        <dsp:cNvSpPr/>
      </dsp:nvSpPr>
      <dsp:spPr>
        <a:xfrm>
          <a:off x="0" y="3394652"/>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Recursively divide the observations into smaller groups of the same or related observations</a:t>
          </a:r>
        </a:p>
        <a:p>
          <a:pPr marL="228600" lvl="1" indent="-228600" algn="l" defTabSz="889000">
            <a:lnSpc>
              <a:spcPct val="90000"/>
            </a:lnSpc>
            <a:spcBef>
              <a:spcPct val="0"/>
            </a:spcBef>
            <a:spcAft>
              <a:spcPct val="15000"/>
            </a:spcAft>
            <a:buChar char="•"/>
          </a:pPr>
          <a:r>
            <a:rPr lang="en-US" sz="2000" kern="1200" dirty="0"/>
            <a:t>An observation take the majority identity of the group</a:t>
          </a:r>
        </a:p>
      </dsp:txBody>
      <dsp:txXfrm>
        <a:off x="0" y="3394652"/>
        <a:ext cx="10515600" cy="956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26E53-362C-43D4-8F9D-05B783FC8E3E}">
      <dsp:nvSpPr>
        <dsp:cNvPr id="0" name=""/>
        <dsp:cNvSpPr/>
      </dsp:nvSpPr>
      <dsp:spPr>
        <a:xfrm>
          <a:off x="0" y="291241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719929"/>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1152"/>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Personality Test</a:t>
          </a:r>
          <a:r>
            <a:rPr lang="en-US" sz="2600" kern="1200" dirty="0"/>
            <a:t>” algorithm</a:t>
          </a:r>
        </a:p>
      </dsp:txBody>
      <dsp:txXfrm>
        <a:off x="2734055" y="1152"/>
        <a:ext cx="7781544" cy="718777"/>
      </dsp:txXfrm>
    </dsp:sp>
    <dsp:sp modelId="{2EA4F739-6E00-4B88-B3F0-5C2B0FCFF530}">
      <dsp:nvSpPr>
        <dsp:cNvPr id="0" name=""/>
        <dsp:cNvSpPr/>
      </dsp:nvSpPr>
      <dsp:spPr>
        <a:xfrm>
          <a:off x="0" y="1152"/>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Logistic Regression</a:t>
          </a:r>
        </a:p>
      </dsp:txBody>
      <dsp:txXfrm>
        <a:off x="35094" y="36246"/>
        <a:ext cx="2663868" cy="683683"/>
      </dsp:txXfrm>
    </dsp:sp>
    <dsp:sp modelId="{5A093F1A-B0DE-42DA-980D-CC3ED12D2884}">
      <dsp:nvSpPr>
        <dsp:cNvPr id="0" name=""/>
        <dsp:cNvSpPr/>
      </dsp:nvSpPr>
      <dsp:spPr>
        <a:xfrm>
          <a:off x="0" y="719929"/>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Each attribute individually contributes to the log-odds of belonging to a particular target class</a:t>
          </a:r>
        </a:p>
        <a:p>
          <a:pPr marL="228600" lvl="1" indent="-228600" algn="l" defTabSz="889000">
            <a:lnSpc>
              <a:spcPct val="90000"/>
            </a:lnSpc>
            <a:spcBef>
              <a:spcPct val="0"/>
            </a:spcBef>
            <a:spcAft>
              <a:spcPct val="15000"/>
            </a:spcAft>
            <a:buChar char="•"/>
          </a:pPr>
          <a:r>
            <a:rPr lang="en-US" sz="2000" kern="1200" dirty="0"/>
            <a:t>An observation is assigned to the most-likely class</a:t>
          </a:r>
        </a:p>
      </dsp:txBody>
      <dsp:txXfrm>
        <a:off x="0" y="719929"/>
        <a:ext cx="10515600" cy="1437769"/>
      </dsp:txXfrm>
    </dsp:sp>
    <dsp:sp modelId="{E7D2D0CA-B58E-4531-8ECB-B57854C61BC1}">
      <dsp:nvSpPr>
        <dsp:cNvPr id="0" name=""/>
        <dsp:cNvSpPr/>
      </dsp:nvSpPr>
      <dsp:spPr>
        <a:xfrm>
          <a:off x="2734055" y="2193638"/>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Black Box</a:t>
          </a:r>
          <a:r>
            <a:rPr lang="en-US" sz="2600" kern="1200" dirty="0"/>
            <a:t>” algorithm</a:t>
          </a:r>
        </a:p>
      </dsp:txBody>
      <dsp:txXfrm>
        <a:off x="2734055" y="2193638"/>
        <a:ext cx="7781544" cy="718777"/>
      </dsp:txXfrm>
    </dsp:sp>
    <dsp:sp modelId="{F82A1D7D-DB34-4205-9960-C1714492362C}">
      <dsp:nvSpPr>
        <dsp:cNvPr id="0" name=""/>
        <dsp:cNvSpPr/>
      </dsp:nvSpPr>
      <dsp:spPr>
        <a:xfrm>
          <a:off x="0" y="2193638"/>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Neural Network</a:t>
          </a:r>
        </a:p>
      </dsp:txBody>
      <dsp:txXfrm>
        <a:off x="35094" y="2228732"/>
        <a:ext cx="2663868" cy="683683"/>
      </dsp:txXfrm>
    </dsp:sp>
    <dsp:sp modelId="{CC3BB1B4-35F8-4087-BB37-825C295820AE}">
      <dsp:nvSpPr>
        <dsp:cNvPr id="0" name=""/>
        <dsp:cNvSpPr/>
      </dsp:nvSpPr>
      <dsp:spPr>
        <a:xfrm>
          <a:off x="0" y="2912415"/>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The hidden layers and their neurons exist only if you believe in them</a:t>
          </a:r>
        </a:p>
        <a:p>
          <a:pPr marL="228600" lvl="1" indent="-228600" algn="l" defTabSz="889000">
            <a:lnSpc>
              <a:spcPct val="90000"/>
            </a:lnSpc>
            <a:spcBef>
              <a:spcPct val="0"/>
            </a:spcBef>
            <a:spcAft>
              <a:spcPct val="15000"/>
            </a:spcAft>
            <a:buChar char="•"/>
          </a:pPr>
          <a:r>
            <a:rPr lang="en-US" sz="2000" kern="1200" dirty="0"/>
            <a:t>Recursively approximate complex relationship by simple and manageable functions</a:t>
          </a:r>
        </a:p>
      </dsp:txBody>
      <dsp:txXfrm>
        <a:off x="0" y="2912415"/>
        <a:ext cx="10515600" cy="14377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4462-AB5D-4E53-B16A-E7459BD8A575}">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769E0-3A91-49FC-9FB0-40B655AEDBEB}">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DD3849-F84F-4073-9035-58832661B82B}">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Assignment to a Target Class</a:t>
          </a:r>
        </a:p>
      </dsp:txBody>
      <dsp:txXfrm rot="10800000">
        <a:off x="389068" y="1958102"/>
        <a:ext cx="2941757" cy="2319635"/>
      </dsp:txXfrm>
    </dsp:sp>
    <dsp:sp modelId="{A6A2374F-C5A1-4F89-B591-8EC8550C86BF}">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3C3FCB-55A7-4BFE-8B1B-C11BE0EFACB9}">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Likelihood from a Target Class</a:t>
          </a:r>
        </a:p>
      </dsp:txBody>
      <dsp:txXfrm rot="10800000">
        <a:off x="3786921" y="1958102"/>
        <a:ext cx="2941757" cy="2319635"/>
      </dsp:txXfrm>
    </dsp:sp>
    <dsp:sp modelId="{388D8FF0-6D3B-42CE-8B64-5364F72FC43B}">
      <dsp:nvSpPr>
        <dsp:cNvPr id="0" name=""/>
        <dsp:cNvSpPr/>
      </dsp:nvSpPr>
      <dsp:spPr>
        <a:xfrm>
          <a:off x="7111174" y="261080"/>
          <a:ext cx="3088957"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B188C-E368-42F5-96B9-EEA0F50E380F}">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Set the Boundary Between Target Classes</a:t>
          </a:r>
        </a:p>
      </dsp:txBody>
      <dsp:txXfrm rot="10800000">
        <a:off x="7184774" y="1958102"/>
        <a:ext cx="2941757"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CEC2D-D174-4EC5-8A80-9C7129B69232}">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machine is a device or an algorithm that performs a particular task with a definite goal</a:t>
          </a:r>
        </a:p>
      </dsp:txBody>
      <dsp:txXfrm>
        <a:off x="1748064" y="2975"/>
        <a:ext cx="3342605" cy="2005563"/>
      </dsp:txXfrm>
    </dsp:sp>
    <dsp:sp modelId="{DEA763E3-A3CC-4977-BA4D-668836C21B52}">
      <dsp:nvSpPr>
        <dsp:cNvPr id="0" name=""/>
        <dsp:cNvSpPr/>
      </dsp:nvSpPr>
      <dsp:spPr>
        <a:xfrm>
          <a:off x="5424930"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Can successfully solve many classification problems</a:t>
          </a:r>
        </a:p>
      </dsp:txBody>
      <dsp:txXfrm>
        <a:off x="5424930" y="2975"/>
        <a:ext cx="3342605" cy="2005563"/>
      </dsp:txXfrm>
    </dsp:sp>
    <dsp:sp modelId="{759B1B05-B9F2-4CE4-A69F-5DA8A9A3DEC3}">
      <dsp:nvSpPr>
        <dsp:cNvPr id="0" name=""/>
        <dsp:cNvSpPr/>
      </dsp:nvSpPr>
      <dsp:spPr>
        <a:xfrm>
          <a:off x="1748064"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classifier defined by a hyperplane</a:t>
          </a:r>
        </a:p>
      </dsp:txBody>
      <dsp:txXfrm>
        <a:off x="1748064" y="2342799"/>
        <a:ext cx="3342605" cy="2005563"/>
      </dsp:txXfrm>
    </dsp:sp>
    <dsp:sp modelId="{7E9C1D22-C6B2-4732-8E3F-AAC4727845CB}">
      <dsp:nvSpPr>
        <dsp:cNvPr id="0" name=""/>
        <dsp:cNvSpPr/>
      </dsp:nvSpPr>
      <dsp:spPr>
        <a:xfrm>
          <a:off x="5424930"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large-margin linear classifier</a:t>
          </a:r>
        </a:p>
      </dsp:txBody>
      <dsp:txXfrm>
        <a:off x="5424930" y="2342799"/>
        <a:ext cx="3342605" cy="2005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8D146-E33E-42B7-872C-0AE6A8953AB4}">
      <dsp:nvSpPr>
        <dsp:cNvPr id="0" name=""/>
        <dsp:cNvSpPr/>
      </dsp:nvSpPr>
      <dsp:spPr>
        <a:xfrm>
          <a:off x="0" y="0"/>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One-dimensional, </a:t>
          </a:r>
          <a:r>
            <a:rPr lang="en-US" sz="2600" i="1" kern="1200" dirty="0"/>
            <a:t>p</a:t>
          </a:r>
          <a:r>
            <a:rPr lang="en-US" sz="2600" kern="1200" dirty="0"/>
            <a:t> = 1</a:t>
          </a:r>
        </a:p>
        <a:p>
          <a:pPr marL="228600" lvl="1" indent="-228600" algn="l" defTabSz="889000">
            <a:lnSpc>
              <a:spcPct val="90000"/>
            </a:lnSpc>
            <a:spcBef>
              <a:spcPct val="0"/>
            </a:spcBef>
            <a:spcAft>
              <a:spcPct val="15000"/>
            </a:spcAft>
            <a:buChar char="•"/>
          </a:pPr>
          <a:r>
            <a:rPr lang="en-US" sz="2000" kern="1200" dirty="0"/>
            <a:t>It is a point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𝑥</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m:t>
              </m:r>
              <m:r>
                <a:rPr lang="en-US" sz="2000" b="0" i="1" kern="1200" smtClean="0">
                  <a:latin typeface="Cambria Math" panose="02040503050406030204" pitchFamily="18" charset="0"/>
                </a:rPr>
                <m:t>𝑐</m:t>
              </m:r>
            </m:oMath>
          </a14:m>
          <a:r>
            <a:rPr lang="en-US" sz="2000" kern="1200" dirty="0"/>
            <a:t>, if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then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𝑥</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m:t>
              </m:r>
              <m:f>
                <m:fPr>
                  <m:type m:val="lin"/>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𝑐</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den>
              </m:f>
            </m:oMath>
          </a14:m>
          <a:endParaRPr lang="en-US" sz="2000" kern="1200" dirty="0"/>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then the hyperplane is undefined</a:t>
          </a:r>
        </a:p>
      </dsp:txBody>
      <dsp:txXfrm>
        <a:off x="2239099" y="0"/>
        <a:ext cx="8276500" cy="1359792"/>
      </dsp:txXfrm>
    </dsp:sp>
    <dsp:sp modelId="{3693FFB1-63D7-4EAF-9A78-DADFFF753FBA}">
      <dsp:nvSpPr>
        <dsp:cNvPr id="0" name=""/>
        <dsp:cNvSpPr/>
      </dsp:nvSpPr>
      <dsp:spPr>
        <a:xfrm>
          <a:off x="124664" y="177795"/>
          <a:ext cx="2103120" cy="1087834"/>
        </a:xfrm>
        <a:prstGeom prst="roundRect">
          <a:avLst>
            <a:gd name="adj" fmla="val 10000"/>
          </a:avLst>
        </a:prstGeom>
        <a:blipFill rotWithShape="1">
          <a:blip xmlns:r="http://schemas.openxmlformats.org/officeDocument/2006/relationships" r:embed="rId1"/>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2964F-A07C-40E4-A8B9-112ADF0AD016}">
      <dsp:nvSpPr>
        <dsp:cNvPr id="0" name=""/>
        <dsp:cNvSpPr/>
      </dsp:nvSpPr>
      <dsp:spPr>
        <a:xfrm>
          <a:off x="0" y="1495772"/>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Two-dimensional, </a:t>
          </a:r>
          <a:r>
            <a:rPr lang="en-US" sz="2600" i="1" kern="1200" dirty="0"/>
            <a:t>p</a:t>
          </a:r>
          <a:r>
            <a:rPr lang="en-US" sz="2600" kern="1200" dirty="0"/>
            <a:t> = 2 </a:t>
          </a:r>
        </a:p>
        <a:p>
          <a:pPr marL="228600" lvl="1" indent="-228600" algn="l" defTabSz="889000">
            <a:lnSpc>
              <a:spcPct val="90000"/>
            </a:lnSpc>
            <a:spcBef>
              <a:spcPct val="0"/>
            </a:spcBef>
            <a:spcAft>
              <a:spcPct val="15000"/>
            </a:spcAft>
            <a:buChar char="•"/>
          </a:pPr>
          <a:r>
            <a:rPr lang="en-US" sz="2000" kern="1200" dirty="0"/>
            <a:t>It is a line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or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0 </m:t>
              </m:r>
            </m:oMath>
          </a14:m>
          <a:r>
            <a:rPr lang="en-US" sz="2000" kern="1200" dirty="0"/>
            <a:t>(but not both), then this hyperplane reduces to a point</a:t>
          </a:r>
        </a:p>
      </dsp:txBody>
      <dsp:txXfrm>
        <a:off x="2239099" y="1495772"/>
        <a:ext cx="8276500" cy="1359792"/>
      </dsp:txXfrm>
    </dsp:sp>
    <dsp:sp modelId="{3D6A243C-2114-4F63-BD06-104C51F09E21}">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51000" b="-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F3586-9748-4136-A62F-29A0BF43ECB9}">
      <dsp:nvSpPr>
        <dsp:cNvPr id="0" name=""/>
        <dsp:cNvSpPr/>
      </dsp:nvSpPr>
      <dsp:spPr>
        <a:xfrm>
          <a:off x="0" y="2991544"/>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Three-dimensional, </a:t>
          </a:r>
          <a:r>
            <a:rPr lang="en-US" sz="2600" i="1" kern="1200" dirty="0"/>
            <a:t>p</a:t>
          </a:r>
          <a:r>
            <a:rPr lang="en-US" sz="2600" kern="1200" dirty="0"/>
            <a:t> = 3  </a:t>
          </a:r>
        </a:p>
        <a:p>
          <a:pPr marL="228600" lvl="1" indent="-228600" algn="l" defTabSz="889000">
            <a:lnSpc>
              <a:spcPct val="90000"/>
            </a:lnSpc>
            <a:spcBef>
              <a:spcPct val="0"/>
            </a:spcBef>
            <a:spcAft>
              <a:spcPct val="15000"/>
            </a:spcAft>
            <a:buChar char="•"/>
          </a:pPr>
          <a:r>
            <a:rPr lang="en-US" sz="2000" kern="1200" dirty="0"/>
            <a:t>It is a plane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3</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b="0" i="1" kern="1200" smtClean="0">
                      <a:latin typeface="Cambria Math" panose="02040503050406030204" pitchFamily="18" charset="0"/>
                    </a:rPr>
                    <m:t>3</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≠0</m:t>
              </m:r>
            </m:oMath>
          </a14:m>
          <a:r>
            <a:rPr lang="en-US" sz="2000" kern="1200" dirty="0"/>
            <a:t>,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Reduce to a hyperplane in a lower dimension if some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𝑖</m:t>
                  </m:r>
                </m:sub>
              </m:sSub>
              <m:r>
                <a:rPr lang="en-US" sz="2000" b="0" i="1" kern="1200" smtClean="0">
                  <a:latin typeface="Cambria Math" panose="02040503050406030204" pitchFamily="18" charset="0"/>
                  <a:ea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endParaRPr lang="en-US" sz="2000" kern="1200" dirty="0"/>
        </a:p>
      </dsp:txBody>
      <dsp:txXfrm>
        <a:off x="2239099" y="2991544"/>
        <a:ext cx="8276500" cy="1359792"/>
      </dsp:txXfrm>
    </dsp:sp>
    <dsp:sp modelId="{1D50EDC7-D850-4FEA-9858-5F778C9B4A7B}">
      <dsp:nvSpPr>
        <dsp:cNvPr id="0" name=""/>
        <dsp:cNvSpPr/>
      </dsp:nvSpPr>
      <dsp:spPr>
        <a:xfrm>
          <a:off x="135979" y="3127523"/>
          <a:ext cx="2103120" cy="1087834"/>
        </a:xfrm>
        <a:prstGeom prst="roundRect">
          <a:avLst>
            <a:gd name="adj" fmla="val 10000"/>
          </a:avLst>
        </a:prstGeom>
        <a:blipFill rotWithShape="1">
          <a:blip xmlns:r="http://schemas.openxmlformats.org/officeDocument/2006/relationships" r:embed="rId3"/>
          <a:srcRect/>
          <a:stretch>
            <a:fillRect t="-55000" b="-5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11/11/2020</a:t>
            </a:fld>
            <a:endParaRPr lang="en-US"/>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219437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344506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42370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912629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427677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105564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3787510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252885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a:p>
        </p:txBody>
      </p:sp>
    </p:spTree>
    <p:extLst>
      <p:ext uri="{BB962C8B-B14F-4D97-AF65-F5344CB8AC3E}">
        <p14:creationId xmlns:p14="http://schemas.microsoft.com/office/powerpoint/2010/main" val="247536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a:p>
        </p:txBody>
      </p:sp>
    </p:spTree>
    <p:extLst>
      <p:ext uri="{BB962C8B-B14F-4D97-AF65-F5344CB8AC3E}">
        <p14:creationId xmlns:p14="http://schemas.microsoft.com/office/powerpoint/2010/main" val="288430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a:p>
        </p:txBody>
      </p:sp>
    </p:spTree>
    <p:extLst>
      <p:ext uri="{BB962C8B-B14F-4D97-AF65-F5344CB8AC3E}">
        <p14:creationId xmlns:p14="http://schemas.microsoft.com/office/powerpoint/2010/main" val="346541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a:p>
        </p:txBody>
      </p:sp>
    </p:spTree>
    <p:extLst>
      <p:ext uri="{BB962C8B-B14F-4D97-AF65-F5344CB8AC3E}">
        <p14:creationId xmlns:p14="http://schemas.microsoft.com/office/powerpoint/2010/main" val="2148065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a:p>
        </p:txBody>
      </p:sp>
    </p:spTree>
    <p:extLst>
      <p:ext uri="{BB962C8B-B14F-4D97-AF65-F5344CB8AC3E}">
        <p14:creationId xmlns:p14="http://schemas.microsoft.com/office/powerpoint/2010/main" val="2549767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a:p>
        </p:txBody>
      </p:sp>
    </p:spTree>
    <p:extLst>
      <p:ext uri="{BB962C8B-B14F-4D97-AF65-F5344CB8AC3E}">
        <p14:creationId xmlns:p14="http://schemas.microsoft.com/office/powerpoint/2010/main" val="1933634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70418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2660131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227138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96917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188241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10750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a:p>
        </p:txBody>
      </p:sp>
    </p:spTree>
    <p:extLst>
      <p:ext uri="{BB962C8B-B14F-4D97-AF65-F5344CB8AC3E}">
        <p14:creationId xmlns:p14="http://schemas.microsoft.com/office/powerpoint/2010/main" val="2556508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804169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92614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1197068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2422274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3492465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414746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581552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804760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a:p>
        </p:txBody>
      </p:sp>
    </p:spTree>
    <p:extLst>
      <p:ext uri="{BB962C8B-B14F-4D97-AF65-F5344CB8AC3E}">
        <p14:creationId xmlns:p14="http://schemas.microsoft.com/office/powerpoint/2010/main" val="4242164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72145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a:p>
        </p:txBody>
      </p:sp>
    </p:spTree>
    <p:extLst>
      <p:ext uri="{BB962C8B-B14F-4D97-AF65-F5344CB8AC3E}">
        <p14:creationId xmlns:p14="http://schemas.microsoft.com/office/powerpoint/2010/main" val="94095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314970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a:p>
        </p:txBody>
      </p:sp>
    </p:spTree>
    <p:extLst>
      <p:ext uri="{BB962C8B-B14F-4D97-AF65-F5344CB8AC3E}">
        <p14:creationId xmlns:p14="http://schemas.microsoft.com/office/powerpoint/2010/main" val="1793591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a:p>
        </p:txBody>
      </p:sp>
    </p:spTree>
    <p:extLst>
      <p:ext uri="{BB962C8B-B14F-4D97-AF65-F5344CB8AC3E}">
        <p14:creationId xmlns:p14="http://schemas.microsoft.com/office/powerpoint/2010/main" val="2492218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a:p>
        </p:txBody>
      </p:sp>
    </p:spTree>
    <p:extLst>
      <p:ext uri="{BB962C8B-B14F-4D97-AF65-F5344CB8AC3E}">
        <p14:creationId xmlns:p14="http://schemas.microsoft.com/office/powerpoint/2010/main" val="3788017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a:p>
        </p:txBody>
      </p:sp>
    </p:spTree>
    <p:extLst>
      <p:ext uri="{BB962C8B-B14F-4D97-AF65-F5344CB8AC3E}">
        <p14:creationId xmlns:p14="http://schemas.microsoft.com/office/powerpoint/2010/main" val="288331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a:p>
        </p:txBody>
      </p:sp>
    </p:spTree>
    <p:extLst>
      <p:ext uri="{BB962C8B-B14F-4D97-AF65-F5344CB8AC3E}">
        <p14:creationId xmlns:p14="http://schemas.microsoft.com/office/powerpoint/2010/main" val="39189529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a:p>
        </p:txBody>
      </p:sp>
    </p:spTree>
    <p:extLst>
      <p:ext uri="{BB962C8B-B14F-4D97-AF65-F5344CB8AC3E}">
        <p14:creationId xmlns:p14="http://schemas.microsoft.com/office/powerpoint/2010/main" val="49597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a:p>
        </p:txBody>
      </p:sp>
    </p:spTree>
    <p:extLst>
      <p:ext uri="{BB962C8B-B14F-4D97-AF65-F5344CB8AC3E}">
        <p14:creationId xmlns:p14="http://schemas.microsoft.com/office/powerpoint/2010/main" val="3813195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a:p>
        </p:txBody>
      </p:sp>
    </p:spTree>
    <p:extLst>
      <p:ext uri="{BB962C8B-B14F-4D97-AF65-F5344CB8AC3E}">
        <p14:creationId xmlns:p14="http://schemas.microsoft.com/office/powerpoint/2010/main" val="1939479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a:p>
        </p:txBody>
      </p:sp>
    </p:spTree>
    <p:extLst>
      <p:ext uri="{BB962C8B-B14F-4D97-AF65-F5344CB8AC3E}">
        <p14:creationId xmlns:p14="http://schemas.microsoft.com/office/powerpoint/2010/main" val="657237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a:p>
        </p:txBody>
      </p:sp>
    </p:spTree>
    <p:extLst>
      <p:ext uri="{BB962C8B-B14F-4D97-AF65-F5344CB8AC3E}">
        <p14:creationId xmlns:p14="http://schemas.microsoft.com/office/powerpoint/2010/main" val="3595939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a:p>
        </p:txBody>
      </p:sp>
    </p:spTree>
    <p:extLst>
      <p:ext uri="{BB962C8B-B14F-4D97-AF65-F5344CB8AC3E}">
        <p14:creationId xmlns:p14="http://schemas.microsoft.com/office/powerpoint/2010/main" val="1969535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a:p>
        </p:txBody>
      </p:sp>
    </p:spTree>
    <p:extLst>
      <p:ext uri="{BB962C8B-B14F-4D97-AF65-F5344CB8AC3E}">
        <p14:creationId xmlns:p14="http://schemas.microsoft.com/office/powerpoint/2010/main" val="1566140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a:p>
        </p:txBody>
      </p:sp>
    </p:spTree>
    <p:extLst>
      <p:ext uri="{BB962C8B-B14F-4D97-AF65-F5344CB8AC3E}">
        <p14:creationId xmlns:p14="http://schemas.microsoft.com/office/powerpoint/2010/main" val="29805392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a:p>
        </p:txBody>
      </p:sp>
    </p:spTree>
    <p:extLst>
      <p:ext uri="{BB962C8B-B14F-4D97-AF65-F5344CB8AC3E}">
        <p14:creationId xmlns:p14="http://schemas.microsoft.com/office/powerpoint/2010/main" val="1368904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a:p>
        </p:txBody>
      </p:sp>
    </p:spTree>
    <p:extLst>
      <p:ext uri="{BB962C8B-B14F-4D97-AF65-F5344CB8AC3E}">
        <p14:creationId xmlns:p14="http://schemas.microsoft.com/office/powerpoint/2010/main" val="2354469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a:p>
        </p:txBody>
      </p:sp>
    </p:spTree>
    <p:extLst>
      <p:ext uri="{BB962C8B-B14F-4D97-AF65-F5344CB8AC3E}">
        <p14:creationId xmlns:p14="http://schemas.microsoft.com/office/powerpoint/2010/main" val="2961322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a:p>
        </p:txBody>
      </p:sp>
    </p:spTree>
    <p:extLst>
      <p:ext uri="{BB962C8B-B14F-4D97-AF65-F5344CB8AC3E}">
        <p14:creationId xmlns:p14="http://schemas.microsoft.com/office/powerpoint/2010/main" val="3453759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a:p>
        </p:txBody>
      </p:sp>
    </p:spTree>
    <p:extLst>
      <p:ext uri="{BB962C8B-B14F-4D97-AF65-F5344CB8AC3E}">
        <p14:creationId xmlns:p14="http://schemas.microsoft.com/office/powerpoint/2010/main" val="40774549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a:p>
        </p:txBody>
      </p:sp>
    </p:spTree>
    <p:extLst>
      <p:ext uri="{BB962C8B-B14F-4D97-AF65-F5344CB8AC3E}">
        <p14:creationId xmlns:p14="http://schemas.microsoft.com/office/powerpoint/2010/main" val="84122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15070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a:p>
        </p:txBody>
      </p:sp>
    </p:spTree>
    <p:extLst>
      <p:ext uri="{BB962C8B-B14F-4D97-AF65-F5344CB8AC3E}">
        <p14:creationId xmlns:p14="http://schemas.microsoft.com/office/powerpoint/2010/main" val="3951235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689471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12573722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53084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160801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897121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1504515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4738482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9385565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2436414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93679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a:p>
        </p:txBody>
      </p:sp>
    </p:spTree>
    <p:extLst>
      <p:ext uri="{BB962C8B-B14F-4D97-AF65-F5344CB8AC3E}">
        <p14:creationId xmlns:p14="http://schemas.microsoft.com/office/powerpoint/2010/main" val="1565965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239189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38128898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12620247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1717666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2515229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8055508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9383547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37292994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634810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415144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20392361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1142487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81</a:t>
            </a:fld>
            <a:endParaRPr lang="en-US" dirty="0"/>
          </a:p>
        </p:txBody>
      </p:sp>
    </p:spTree>
    <p:extLst>
      <p:ext uri="{BB962C8B-B14F-4D97-AF65-F5344CB8AC3E}">
        <p14:creationId xmlns:p14="http://schemas.microsoft.com/office/powerpoint/2010/main" val="19425501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82</a:t>
            </a:fld>
            <a:endParaRPr lang="en-US" dirty="0"/>
          </a:p>
        </p:txBody>
      </p:sp>
    </p:spTree>
    <p:extLst>
      <p:ext uri="{BB962C8B-B14F-4D97-AF65-F5344CB8AC3E}">
        <p14:creationId xmlns:p14="http://schemas.microsoft.com/office/powerpoint/2010/main" val="34980437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83</a:t>
            </a:fld>
            <a:endParaRPr lang="en-US" dirty="0"/>
          </a:p>
        </p:txBody>
      </p:sp>
    </p:spTree>
    <p:extLst>
      <p:ext uri="{BB962C8B-B14F-4D97-AF65-F5344CB8AC3E}">
        <p14:creationId xmlns:p14="http://schemas.microsoft.com/office/powerpoint/2010/main" val="3617230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84</a:t>
            </a:fld>
            <a:endParaRPr lang="en-US" dirty="0"/>
          </a:p>
        </p:txBody>
      </p:sp>
    </p:spTree>
    <p:extLst>
      <p:ext uri="{BB962C8B-B14F-4D97-AF65-F5344CB8AC3E}">
        <p14:creationId xmlns:p14="http://schemas.microsoft.com/office/powerpoint/2010/main" val="3315975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85</a:t>
            </a:fld>
            <a:endParaRPr lang="en-US" dirty="0"/>
          </a:p>
        </p:txBody>
      </p:sp>
    </p:spTree>
    <p:extLst>
      <p:ext uri="{BB962C8B-B14F-4D97-AF65-F5344CB8AC3E}">
        <p14:creationId xmlns:p14="http://schemas.microsoft.com/office/powerpoint/2010/main" val="32952888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86</a:t>
            </a:fld>
            <a:endParaRPr lang="en-US" dirty="0"/>
          </a:p>
        </p:txBody>
      </p:sp>
    </p:spTree>
    <p:extLst>
      <p:ext uri="{BB962C8B-B14F-4D97-AF65-F5344CB8AC3E}">
        <p14:creationId xmlns:p14="http://schemas.microsoft.com/office/powerpoint/2010/main" val="44766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364067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521A0AF-BE66-4FE6-8A25-2A10D74C5AC5}" type="datetime1">
              <a:rPr lang="en-US" smtClean="0"/>
              <a:t>11/11/2020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376172-CEE1-41C6-8660-543F0015370D}" type="datetime1">
              <a:rPr lang="en-US" smtClean="0"/>
              <a:t>11/11/2020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D404DA-B899-41DF-B92C-6BC5057AE17C}" type="datetime1">
              <a:rPr lang="en-US" smtClean="0"/>
              <a:t>11/11/2020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DFA262-9E81-4469-A17B-D4393ECFCD0B}" type="datetime1">
              <a:rPr lang="en-US" smtClean="0"/>
              <a:t>11/11/2020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2A796-A8BC-436E-B81F-8DF26F422EBF}" type="datetime1">
              <a:rPr lang="en-US" smtClean="0"/>
              <a:t>11/11/2020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0D744C-70C7-47F2-BD20-EBCD99C6D7B1}" type="datetime1">
              <a:rPr lang="en-US" smtClean="0"/>
              <a:t>11/11/2020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C7E47C-999A-4B21-8D75-30CFD8B3BA11}" type="datetime1">
              <a:rPr lang="en-US" smtClean="0"/>
              <a:t>11/11/2020</a:t>
            </a:fld>
            <a:endParaRPr lang="en-US"/>
          </a:p>
        </p:txBody>
      </p:sp>
      <p:sp>
        <p:nvSpPr>
          <p:cNvPr id="8" name="Footer Placeholder 7"/>
          <p:cNvSpPr>
            <a:spLocks noGrp="1"/>
          </p:cNvSpPr>
          <p:nvPr>
            <p:ph type="ftr" sz="quarter" idx="11"/>
          </p:nvPr>
        </p:nvSpPr>
        <p:spPr/>
        <p:txBody>
          <a:bodyPr/>
          <a:lstStyle/>
          <a:p>
            <a:r>
              <a:rPr lang="en-US"/>
              <a:t>Copyright © 2020 by Ming-Long Lam, Ph.D.</a:t>
            </a:r>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9969E2-409B-4D7B-AC8C-CD3390893BE3}" type="datetime1">
              <a:rPr lang="en-US" smtClean="0"/>
              <a:t>11/11/2020</a:t>
            </a:fld>
            <a:endParaRPr lang="en-US"/>
          </a:p>
        </p:txBody>
      </p:sp>
      <p:sp>
        <p:nvSpPr>
          <p:cNvPr id="4" name="Footer Placeholder 3"/>
          <p:cNvSpPr>
            <a:spLocks noGrp="1"/>
          </p:cNvSpPr>
          <p:nvPr>
            <p:ph type="ftr" sz="quarter" idx="11"/>
          </p:nvPr>
        </p:nvSpPr>
        <p:spPr/>
        <p:txBody>
          <a:bodyPr/>
          <a:lstStyle/>
          <a:p>
            <a:r>
              <a:rPr lang="en-US"/>
              <a:t>Copyright © 2020 by Ming-Long Lam, Ph.D.</a:t>
            </a:r>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7A06D5-EBAE-4F05-8A5F-2021E773A72A}" type="datetime1">
              <a:rPr lang="en-US" smtClean="0"/>
              <a:t>11/11/2020</a:t>
            </a:fld>
            <a:endParaRPr lang="en-US"/>
          </a:p>
        </p:txBody>
      </p:sp>
      <p:sp>
        <p:nvSpPr>
          <p:cNvPr id="3" name="Footer Placeholder 2"/>
          <p:cNvSpPr>
            <a:spLocks noGrp="1"/>
          </p:cNvSpPr>
          <p:nvPr>
            <p:ph type="ftr" sz="quarter" idx="11"/>
          </p:nvPr>
        </p:nvSpPr>
        <p:spPr/>
        <p:txBody>
          <a:bodyPr/>
          <a:lstStyle/>
          <a:p>
            <a:r>
              <a:rPr lang="en-US"/>
              <a:t>Copyright © 2020 by Ming-Long Lam, Ph.D.</a:t>
            </a:r>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B4E667-82CB-4512-A90C-53E59AE89249}" type="datetime1">
              <a:rPr lang="en-US" smtClean="0"/>
              <a:t>11/11/2020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240EEE-71C4-46BA-87CC-CD133219C6FA}" type="datetime1">
              <a:rPr lang="en-US" smtClean="0"/>
              <a:t>11/11/2020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0C9F1-3934-43C2-AC3E-4AE08C513DC0}" type="datetime1">
              <a:rPr lang="en-US" smtClean="0"/>
              <a:t>11/11/2020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by Ming-Long Lam, Ph.D.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a:p>
        </p:txBody>
      </p:sp>
      <p:pic>
        <p:nvPicPr>
          <p:cNvPr id="7" name="Picture 6" descr="A picture containing table&#10;&#10;Description automatically generated">
            <a:extLst>
              <a:ext uri="{FF2B5EF4-FFF2-40B4-BE49-F238E27FC236}">
                <a16:creationId xmlns:a16="http://schemas.microsoft.com/office/drawing/2014/main" id="{8AB1B567-BC36-426D-B44C-76AC40B2928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link.springer.com/chapter/10.1007%2F978-3-642-41136-6_3" TargetMode="External"/><Relationship Id="rId5" Type="http://schemas.openxmlformats.org/officeDocument/2006/relationships/hyperlink" Target="https://www.kdnuggets.com/2016/07/guyon-data-mining-history-svm-support-vector-machines.html"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ditutor.com/space/normal_vector.html" TargetMode="Externa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www.ditutor.com/space/normal_vector.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csie.ntu.edu.tw/~cjlin/liblinea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0.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446" y="2684736"/>
            <a:ext cx="10621108"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484: Introduction to</a:t>
            </a:r>
            <a:br>
              <a:rPr lang="en-US" sz="7000" b="1" dirty="0">
                <a:solidFill>
                  <a:schemeClr val="accent5">
                    <a:lumMod val="50000"/>
                  </a:schemeClr>
                </a:solidFill>
              </a:rPr>
            </a:br>
            <a:r>
              <a:rPr lang="en-US" sz="7000" b="1" dirty="0">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12 </a:t>
            </a:r>
          </a:p>
          <a:p>
            <a:r>
              <a:rPr lang="en-US" sz="4000" dirty="0"/>
              <a:t>November 11, 2020</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5" name="Picture 4" descr="A picture containing drawing&#10;&#10;Description automatically generated">
            <a:extLst>
              <a:ext uri="{FF2B5EF4-FFF2-40B4-BE49-F238E27FC236}">
                <a16:creationId xmlns:a16="http://schemas.microsoft.com/office/drawing/2014/main" id="{6FA015BE-09F2-4D92-B3A3-7A14BE48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52" y="182562"/>
            <a:ext cx="6550927" cy="1828800"/>
          </a:xfrm>
          <a:prstGeom prst="rect">
            <a:avLst/>
          </a:prstGeom>
        </p:spPr>
      </p:pic>
      <p:sp>
        <p:nvSpPr>
          <p:cNvPr id="6" name="Footer Placeholder 5">
            <a:extLst>
              <a:ext uri="{FF2B5EF4-FFF2-40B4-BE49-F238E27FC236}">
                <a16:creationId xmlns:a16="http://schemas.microsoft.com/office/drawing/2014/main" id="{74FD01BE-3D02-4883-BC9F-D73575207879}"/>
              </a:ext>
            </a:extLst>
          </p:cNvPr>
          <p:cNvSpPr>
            <a:spLocks noGrp="1"/>
          </p:cNvSpPr>
          <p:nvPr>
            <p:ph type="ftr" sz="quarter" idx="11"/>
          </p:nvPr>
        </p:nvSpPr>
        <p:spPr/>
        <p:txBody>
          <a:bodyPr/>
          <a:lstStyle/>
          <a:p>
            <a:r>
              <a:rPr lang="en-US" dirty="0"/>
              <a:t>Copyright © 2020 by Ming-Long Lam, Ph.D.</a:t>
            </a:r>
          </a:p>
        </p:txBody>
      </p:sp>
    </p:spTree>
    <p:extLst>
      <p:ext uri="{BB962C8B-B14F-4D97-AF65-F5344CB8AC3E}">
        <p14:creationId xmlns:p14="http://schemas.microsoft.com/office/powerpoint/2010/main" val="70260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6536618" y="1604963"/>
            <a:ext cx="4602279" cy="4572000"/>
          </a:xfrm>
          <a:prstGeom prst="rect">
            <a:avLst/>
          </a:prstGeom>
        </p:spPr>
      </p:pic>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2594400241"/>
              </p:ext>
            </p:extLst>
          </p:nvPr>
        </p:nvGraphicFramePr>
        <p:xfrm>
          <a:off x="838200" y="1690688"/>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8596174"/>
                  </a:ext>
                </a:extLst>
              </a:tr>
            </a:tbl>
          </a:graphicData>
        </a:graphic>
      </p:graphicFrame>
      <p:graphicFrame>
        <p:nvGraphicFramePr>
          <p:cNvPr id="3" name="Table 2">
            <a:extLst>
              <a:ext uri="{FF2B5EF4-FFF2-40B4-BE49-F238E27FC236}">
                <a16:creationId xmlns:a16="http://schemas.microsoft.com/office/drawing/2014/main" id="{7E7D2DBC-AED5-4562-9681-AFB7D56A2D59}"/>
              </a:ext>
            </a:extLst>
          </p:cNvPr>
          <p:cNvGraphicFramePr>
            <a:graphicFrameLocks noGrp="1"/>
          </p:cNvGraphicFramePr>
          <p:nvPr>
            <p:extLst>
              <p:ext uri="{D42A27DB-BD31-4B8C-83A1-F6EECF244321}">
                <p14:modId xmlns:p14="http://schemas.microsoft.com/office/powerpoint/2010/main" val="2933857149"/>
              </p:ext>
            </p:extLst>
          </p:nvPr>
        </p:nvGraphicFramePr>
        <p:xfrm>
          <a:off x="3516085" y="1690688"/>
          <a:ext cx="2362200" cy="2927963"/>
        </p:xfrm>
        <a:graphic>
          <a:graphicData uri="http://schemas.openxmlformats.org/drawingml/2006/table">
            <a:tbl>
              <a:tblPr/>
              <a:tblGrid>
                <a:gridCol w="1181100">
                  <a:extLst>
                    <a:ext uri="{9D8B030D-6E8A-4147-A177-3AD203B41FA5}">
                      <a16:colId xmlns:a16="http://schemas.microsoft.com/office/drawing/2014/main" val="657743961"/>
                    </a:ext>
                  </a:extLst>
                </a:gridCol>
                <a:gridCol w="1181100">
                  <a:extLst>
                    <a:ext uri="{9D8B030D-6E8A-4147-A177-3AD203B41FA5}">
                      <a16:colId xmlns:a16="http://schemas.microsoft.com/office/drawing/2014/main" val="355560364"/>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36645108"/>
                  </a:ext>
                </a:extLst>
              </a:tr>
              <a:tr h="243997">
                <a:tc>
                  <a:txBody>
                    <a:bodyPr/>
                    <a:lstStyle/>
                    <a:p>
                      <a:pPr algn="ctr" fontAlgn="b"/>
                      <a:r>
                        <a:rPr lang="en-US" sz="1400" b="0"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89032611"/>
                  </a:ext>
                </a:extLst>
              </a:tr>
              <a:tr h="243997">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73675255"/>
                  </a:ext>
                </a:extLst>
              </a:tr>
              <a:tr h="243997">
                <a:tc>
                  <a:txBody>
                    <a:bodyPr/>
                    <a:lstStyle/>
                    <a:p>
                      <a:pPr algn="ctr" fontAlgn="b"/>
                      <a:r>
                        <a:rPr lang="en-US"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60419778"/>
                  </a:ext>
                </a:extLst>
              </a:tr>
              <a:tr h="243997">
                <a:tc>
                  <a:txBody>
                    <a:bodyPr/>
                    <a:lstStyle/>
                    <a:p>
                      <a:pPr algn="ctr" fontAlgn="b"/>
                      <a:r>
                        <a:rPr lang="en-US" sz="1400" b="0" i="0" u="none" strike="noStrike" dirty="0">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07493619"/>
                  </a:ext>
                </a:extLst>
              </a:tr>
              <a:tr h="243997">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77777353"/>
                  </a:ext>
                </a:extLst>
              </a:tr>
              <a:tr h="243997">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59326575"/>
                  </a:ext>
                </a:extLst>
              </a:tr>
              <a:tr h="243997">
                <a:tc>
                  <a:txBody>
                    <a:bodyPr/>
                    <a:lstStyle/>
                    <a:p>
                      <a:pPr algn="ctr" fontAlgn="b"/>
                      <a:r>
                        <a:rPr lang="en-US" sz="1400" b="0" i="0" u="none" strike="noStrike" dirty="0">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4022751"/>
                  </a:ext>
                </a:extLst>
              </a:tr>
              <a:tr h="243997">
                <a:tc>
                  <a:txBody>
                    <a:bodyPr/>
                    <a:lstStyle/>
                    <a:p>
                      <a:pPr algn="ctr" fontAlgn="b"/>
                      <a:r>
                        <a:rPr lang="en-US" sz="1400" b="0" i="0" u="none" strike="noStrike" dirty="0">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7532832"/>
                  </a:ext>
                </a:extLst>
              </a:tr>
              <a:tr h="243997">
                <a:tc>
                  <a:txBody>
                    <a:bodyPr/>
                    <a:lstStyle/>
                    <a:p>
                      <a:pPr algn="ctr" fontAlgn="b"/>
                      <a:r>
                        <a:rPr lang="en-US" sz="1400" b="0" i="0" u="none" strike="noStrike" dirty="0">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26501297"/>
                  </a:ext>
                </a:extLst>
              </a:tr>
              <a:tr h="243997">
                <a:tc>
                  <a:txBody>
                    <a:bodyPr/>
                    <a:lstStyle/>
                    <a:p>
                      <a:pPr algn="ctr" fontAlgn="b"/>
                      <a:r>
                        <a:rPr lang="en-US" sz="14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4297245"/>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38200" y="4917233"/>
            <a:ext cx="5040085" cy="12597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The 1-Neighbor solution is as good as the 20-Neighbors solution!</a:t>
            </a:r>
          </a:p>
        </p:txBody>
      </p:sp>
      <p:sp>
        <p:nvSpPr>
          <p:cNvPr id="4" name="Footer Placeholder 3">
            <a:extLst>
              <a:ext uri="{FF2B5EF4-FFF2-40B4-BE49-F238E27FC236}">
                <a16:creationId xmlns:a16="http://schemas.microsoft.com/office/drawing/2014/main" id="{861F2FBC-A52D-4109-B663-CCF4DCEB45C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6695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AB891-5E6E-41EC-948C-442105D9381A}"/>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Two-Neighbors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4" name="Footer Placeholder 3">
            <a:extLst>
              <a:ext uri="{FF2B5EF4-FFF2-40B4-BE49-F238E27FC236}">
                <a16:creationId xmlns:a16="http://schemas.microsoft.com/office/drawing/2014/main" id="{59699D32-8215-4373-BB9F-8D8E3B89CAA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72628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(1,11,1):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=k,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objTree.score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=2,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thisFit.predict_proba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740DC12-E86A-40D6-B897-89537159AA2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87022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6536618" y="1604963"/>
            <a:ext cx="4602279" cy="4572000"/>
          </a:xfrm>
          <a:prstGeom prst="rect">
            <a:avLst/>
          </a:prstGeom>
        </p:spPr>
      </p:pic>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1120933684"/>
              </p:ext>
            </p:extLst>
          </p:nvPr>
        </p:nvGraphicFramePr>
        <p:xfrm>
          <a:off x="848308" y="1604963"/>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Maximum Depths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8596174"/>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48308" y="4749281"/>
            <a:ext cx="2341983" cy="142768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Go with the classification tree with depth two!</a:t>
            </a:r>
          </a:p>
        </p:txBody>
      </p:sp>
      <p:pic>
        <p:nvPicPr>
          <p:cNvPr id="4" name="Picture 3">
            <a:extLst>
              <a:ext uri="{FF2B5EF4-FFF2-40B4-BE49-F238E27FC236}">
                <a16:creationId xmlns:a16="http://schemas.microsoft.com/office/drawing/2014/main" id="{2F5F3C7A-7062-462D-BC90-565DB15C2397}"/>
              </a:ext>
            </a:extLst>
          </p:cNvPr>
          <p:cNvPicPr>
            <a:picLocks noChangeAspect="1"/>
          </p:cNvPicPr>
          <p:nvPr/>
        </p:nvPicPr>
        <p:blipFill>
          <a:blip r:embed="rId4"/>
          <a:stretch>
            <a:fillRect/>
          </a:stretch>
        </p:blipFill>
        <p:spPr>
          <a:xfrm>
            <a:off x="3520597" y="1604963"/>
            <a:ext cx="2685714" cy="3480221"/>
          </a:xfrm>
          <a:prstGeom prst="rect">
            <a:avLst/>
          </a:prstGeom>
        </p:spPr>
      </p:pic>
      <p:sp>
        <p:nvSpPr>
          <p:cNvPr id="3" name="Footer Placeholder 2">
            <a:extLst>
              <a:ext uri="{FF2B5EF4-FFF2-40B4-BE49-F238E27FC236}">
                <a16:creationId xmlns:a16="http://schemas.microsoft.com/office/drawing/2014/main" id="{CB2CA0F2-AE2C-4F1D-8899-FDBC052608B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12523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7E8D0-5ED9-43F7-B9AA-93FBA5D4484B}"/>
              </a:ext>
            </a:extLst>
          </p:cNvPr>
          <p:cNvPicPr>
            <a:picLocks noChangeAspect="1"/>
          </p:cNvPicPr>
          <p:nvPr/>
        </p:nvPicPr>
        <p:blipFill>
          <a:blip r:embed="rId3"/>
          <a:stretch>
            <a:fillRect/>
          </a:stretch>
        </p:blipFill>
        <p:spPr>
          <a:xfrm>
            <a:off x="3887025" y="1647143"/>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Depth-Two Tree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841866" y="3832401"/>
            <a:ext cx="2761861" cy="1418253"/>
          </a:xfrm>
          <a:prstGeom prst="wedgeRoundRectCallout">
            <a:avLst>
              <a:gd name="adj1" fmla="val -119299"/>
              <a:gd name="adj2" fmla="val -92866"/>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pic>
        <p:nvPicPr>
          <p:cNvPr id="10" name="Picture 9">
            <a:extLst>
              <a:ext uri="{FF2B5EF4-FFF2-40B4-BE49-F238E27FC236}">
                <a16:creationId xmlns:a16="http://schemas.microsoft.com/office/drawing/2014/main" id="{6397835A-F54C-4FD5-97D0-2F12F5CEB38C}"/>
              </a:ext>
            </a:extLst>
          </p:cNvPr>
          <p:cNvPicPr>
            <a:picLocks noChangeAspect="1"/>
          </p:cNvPicPr>
          <p:nvPr/>
        </p:nvPicPr>
        <p:blipFill>
          <a:blip r:embed="rId4"/>
          <a:stretch>
            <a:fillRect/>
          </a:stretch>
        </p:blipFill>
        <p:spPr>
          <a:xfrm>
            <a:off x="8879939" y="961819"/>
            <a:ext cx="2685714" cy="2662648"/>
          </a:xfrm>
          <a:prstGeom prst="rect">
            <a:avLst/>
          </a:prstGeom>
        </p:spPr>
      </p:pic>
      <p:sp>
        <p:nvSpPr>
          <p:cNvPr id="8" name="TextBox 7">
            <a:extLst>
              <a:ext uri="{FF2B5EF4-FFF2-40B4-BE49-F238E27FC236}">
                <a16:creationId xmlns:a16="http://schemas.microsoft.com/office/drawing/2014/main" id="{02BECC23-6A58-46AE-8159-35A262DB160C}"/>
              </a:ext>
            </a:extLst>
          </p:cNvPr>
          <p:cNvSpPr txBox="1"/>
          <p:nvPr/>
        </p:nvSpPr>
        <p:spPr>
          <a:xfrm>
            <a:off x="4310742" y="3331029"/>
            <a:ext cx="1054360" cy="369332"/>
          </a:xfrm>
          <a:prstGeom prst="rect">
            <a:avLst/>
          </a:prstGeom>
          <a:noFill/>
        </p:spPr>
        <p:txBody>
          <a:bodyPr wrap="square" rtlCol="0">
            <a:spAutoFit/>
          </a:bodyPr>
          <a:lstStyle/>
          <a:p>
            <a:r>
              <a:rPr lang="en-US" dirty="0"/>
              <a:t>Y = 0.342</a:t>
            </a:r>
          </a:p>
        </p:txBody>
      </p:sp>
      <p:sp>
        <p:nvSpPr>
          <p:cNvPr id="11" name="TextBox 10">
            <a:extLst>
              <a:ext uri="{FF2B5EF4-FFF2-40B4-BE49-F238E27FC236}">
                <a16:creationId xmlns:a16="http://schemas.microsoft.com/office/drawing/2014/main" id="{AABFCDC8-33EB-4C53-80F5-72B52FD955AA}"/>
              </a:ext>
            </a:extLst>
          </p:cNvPr>
          <p:cNvSpPr txBox="1"/>
          <p:nvPr/>
        </p:nvSpPr>
        <p:spPr>
          <a:xfrm>
            <a:off x="6867331" y="5456395"/>
            <a:ext cx="1090962" cy="369332"/>
          </a:xfrm>
          <a:prstGeom prst="rect">
            <a:avLst/>
          </a:prstGeom>
          <a:noFill/>
        </p:spPr>
        <p:txBody>
          <a:bodyPr wrap="square" rtlCol="0">
            <a:spAutoFit/>
          </a:bodyPr>
          <a:lstStyle/>
          <a:p>
            <a:r>
              <a:rPr lang="en-US" dirty="0"/>
              <a:t>X = 0.823</a:t>
            </a:r>
          </a:p>
        </p:txBody>
      </p:sp>
      <p:sp>
        <p:nvSpPr>
          <p:cNvPr id="3" name="Footer Placeholder 2">
            <a:extLst>
              <a:ext uri="{FF2B5EF4-FFF2-40B4-BE49-F238E27FC236}">
                <a16:creationId xmlns:a16="http://schemas.microsoft.com/office/drawing/2014/main" id="{003885D7-1031-423B-A909-EB8A05AB5D4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558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sm.add_constant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prepend=True)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logit = </a:t>
            </a:r>
            <a:r>
              <a:rPr lang="en-US" sz="1200" b="1" dirty="0" err="1">
                <a:latin typeface="Courier New" panose="02070309020205020404" pitchFamily="49" charset="0"/>
                <a:cs typeface="Courier New" panose="02070309020205020404" pitchFamily="49" charset="0"/>
              </a:rPr>
              <a:t>sm.MNLogit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 of Target Variable:", </a:t>
            </a:r>
            <a:r>
              <a:rPr lang="en-US" sz="1200" b="1" dirty="0" err="1">
                <a:latin typeface="Courier New" panose="02070309020205020404" pitchFamily="49" charset="0"/>
                <a:cs typeface="Courier New" panose="02070309020205020404" pitchFamily="49" charset="0"/>
              </a:rPr>
              <a:t>logit.endog_names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print("Name(s) of Predictors:", </a:t>
            </a:r>
            <a:r>
              <a:rPr lang="en-US" sz="1200" b="1" dirty="0" err="1">
                <a:latin typeface="Courier New" panose="02070309020205020404" pitchFamily="49" charset="0"/>
                <a:cs typeface="Courier New" panose="02070309020205020404" pitchFamily="49" charset="0"/>
              </a:rPr>
              <a:t>logit.exog_names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logit.fit</a:t>
            </a:r>
            <a:r>
              <a:rPr lang="en-US" sz="1200" b="1" dirty="0">
                <a:latin typeface="Courier New" panose="02070309020205020404" pitchFamily="49" charset="0"/>
                <a:cs typeface="Courier New" panose="02070309020205020404" pitchFamily="49" charset="0"/>
              </a:rPr>
              <a:t>(method='</a:t>
            </a:r>
            <a:r>
              <a:rPr lang="en-US" sz="1200" b="1" dirty="0" err="1">
                <a:latin typeface="Courier New" panose="02070309020205020404" pitchFamily="49" charset="0"/>
                <a:cs typeface="Courier New" panose="02070309020205020404" pitchFamily="49" charset="0"/>
              </a:rPr>
              <a:t>bfgs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 </a:t>
            </a:r>
            <a:r>
              <a:rPr lang="en-US" sz="1200" b="1" dirty="0" err="1">
                <a:latin typeface="Courier New" panose="02070309020205020404" pitchFamily="49" charset="0"/>
                <a:cs typeface="Courier New" panose="02070309020205020404" pitchFamily="49" charset="0"/>
              </a:rPr>
              <a:t>retall</a:t>
            </a:r>
            <a:r>
              <a:rPr lang="en-US" sz="1200" b="1" dirty="0">
                <a:latin typeface="Courier New" panose="02070309020205020404" pitchFamily="49" charset="0"/>
                <a:cs typeface="Courier New" panose="02070309020205020404" pitchFamily="49" charset="0"/>
              </a:rPr>
              <a:t> = 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a:t>
            </a:r>
            <a:r>
              <a:rPr lang="en-US" sz="1200" b="1" dirty="0" err="1">
                <a:latin typeface="Courier New" panose="02070309020205020404" pitchFamily="49" charset="0"/>
                <a:cs typeface="Courier New" panose="02070309020205020404" pitchFamily="49" charset="0"/>
              </a:rPr>
              <a:t>thisFit.summary</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p:txBody>
      </p:sp>
      <p:sp>
        <p:nvSpPr>
          <p:cNvPr id="3" name="Footer Placeholder 2">
            <a:extLst>
              <a:ext uri="{FF2B5EF4-FFF2-40B4-BE49-F238E27FC236}">
                <a16:creationId xmlns:a16="http://schemas.microsoft.com/office/drawing/2014/main" id="{7007C920-1135-4A3B-A6E0-87AC5A40C5D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19970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6536618" y="1604963"/>
            <a:ext cx="4602279" cy="45720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750588" y="5041916"/>
            <a:ext cx="5698417" cy="11664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rPr>
              <a:t>Signs of a Complete Separation</a:t>
            </a:r>
          </a:p>
          <a:p>
            <a:pPr marL="457200" indent="-457200">
              <a:buAutoNum type="arabicPeriod"/>
            </a:pPr>
            <a:r>
              <a:rPr lang="en-US" dirty="0">
                <a:solidFill>
                  <a:schemeClr val="tx1"/>
                </a:solidFill>
              </a:rPr>
              <a:t>Almost zero Log-Likelihood</a:t>
            </a:r>
          </a:p>
          <a:p>
            <a:pPr marL="457200" indent="-457200">
              <a:buAutoNum type="arabicPeriod"/>
            </a:pPr>
            <a:r>
              <a:rPr lang="en-US" dirty="0">
                <a:solidFill>
                  <a:schemeClr val="tx1"/>
                </a:solidFill>
              </a:rPr>
              <a:t>Large coefficients and standard errors</a:t>
            </a:r>
          </a:p>
          <a:p>
            <a:pPr marL="457200" indent="-457200">
              <a:buAutoNum type="arabicPeriod"/>
            </a:pPr>
            <a:r>
              <a:rPr lang="en-US" dirty="0">
                <a:solidFill>
                  <a:schemeClr val="tx1"/>
                </a:solidFill>
              </a:rPr>
              <a:t>Newton-Raphson method did not converge</a:t>
            </a:r>
          </a:p>
        </p:txBody>
      </p:sp>
      <p:sp>
        <p:nvSpPr>
          <p:cNvPr id="10" name="TextBox 9">
            <a:extLst>
              <a:ext uri="{FF2B5EF4-FFF2-40B4-BE49-F238E27FC236}">
                <a16:creationId xmlns:a16="http://schemas.microsoft.com/office/drawing/2014/main" id="{54EB7308-639E-438C-8221-A3AEC1F2AB27}"/>
              </a:ext>
            </a:extLst>
          </p:cNvPr>
          <p:cNvSpPr txBox="1"/>
          <p:nvPr/>
        </p:nvSpPr>
        <p:spPr>
          <a:xfrm>
            <a:off x="750590" y="1606810"/>
            <a:ext cx="5698418" cy="3000821"/>
          </a:xfrm>
          <a:prstGeom prst="rect">
            <a:avLst/>
          </a:prstGeom>
          <a:solidFill>
            <a:schemeClr val="accent4">
              <a:lumMod val="20000"/>
              <a:lumOff val="80000"/>
            </a:schemeClr>
          </a:solidFill>
        </p:spPr>
        <p:txBody>
          <a:bodyPr wrap="square" rtlCol="0">
            <a:spAutoFit/>
          </a:bodyPr>
          <a:lstStyle/>
          <a:p>
            <a:r>
              <a:rPr lang="en-US" sz="900" dirty="0">
                <a:latin typeface="Courier New" panose="02070309020205020404" pitchFamily="49" charset="0"/>
                <a:cs typeface="Courier New" panose="02070309020205020404" pitchFamily="49" charset="0"/>
              </a:rPr>
              <a:t>Optimization terminated successfully.</a:t>
            </a:r>
          </a:p>
          <a:p>
            <a:r>
              <a:rPr lang="en-US" sz="900" dirty="0">
                <a:latin typeface="Courier New" panose="02070309020205020404" pitchFamily="49" charset="0"/>
                <a:cs typeface="Courier New" panose="02070309020205020404" pitchFamily="49" charset="0"/>
              </a:rPr>
              <a:t>         Current function value: 0.000007</a:t>
            </a:r>
          </a:p>
          <a:p>
            <a:r>
              <a:rPr lang="en-US" sz="900" dirty="0">
                <a:latin typeface="Courier New" panose="02070309020205020404" pitchFamily="49" charset="0"/>
                <a:cs typeface="Courier New" panose="02070309020205020404" pitchFamily="49" charset="0"/>
              </a:rPr>
              <a:t>         Iterations: 20</a:t>
            </a:r>
          </a:p>
          <a:p>
            <a:r>
              <a:rPr lang="en-US" sz="900" dirty="0">
                <a:latin typeface="Courier New" panose="02070309020205020404" pitchFamily="49" charset="0"/>
                <a:cs typeface="Courier New" panose="02070309020205020404" pitchFamily="49" charset="0"/>
              </a:rPr>
              <a:t>         Function evaluations: 21</a:t>
            </a:r>
          </a:p>
          <a:p>
            <a:r>
              <a:rPr lang="en-US" sz="900" dirty="0">
                <a:latin typeface="Courier New" panose="02070309020205020404" pitchFamily="49" charset="0"/>
                <a:cs typeface="Courier New" panose="02070309020205020404" pitchFamily="49" charset="0"/>
              </a:rPr>
              <a:t>         Gradient evaluations: 21</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MNLogit</a:t>
            </a:r>
            <a:r>
              <a:rPr lang="en-US" sz="900" dirty="0">
                <a:latin typeface="Courier New" panose="02070309020205020404" pitchFamily="49" charset="0"/>
                <a:cs typeface="Courier New" panose="02070309020205020404" pitchFamily="49" charset="0"/>
              </a:rPr>
              <a:t> Regression Results                          </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Dep. Variable:                  Group   No. Observations:                  100</a:t>
            </a:r>
          </a:p>
          <a:p>
            <a:r>
              <a:rPr lang="en-US" sz="900" dirty="0">
                <a:latin typeface="Courier New" panose="02070309020205020404" pitchFamily="49" charset="0"/>
                <a:cs typeface="Courier New" panose="02070309020205020404" pitchFamily="49" charset="0"/>
              </a:rPr>
              <a:t>Model:                        </a:t>
            </a:r>
            <a:r>
              <a:rPr lang="en-US" sz="900" dirty="0" err="1">
                <a:latin typeface="Courier New" panose="02070309020205020404" pitchFamily="49" charset="0"/>
                <a:cs typeface="Courier New" panose="02070309020205020404" pitchFamily="49" charset="0"/>
              </a:rPr>
              <a:t>MNLogit</a:t>
            </a:r>
            <a:r>
              <a:rPr lang="en-US" sz="900" dirty="0">
                <a:latin typeface="Courier New" panose="02070309020205020404" pitchFamily="49" charset="0"/>
                <a:cs typeface="Courier New" panose="02070309020205020404" pitchFamily="49" charset="0"/>
              </a:rPr>
              <a:t>   Df Residuals:                       97</a:t>
            </a:r>
          </a:p>
          <a:p>
            <a:r>
              <a:rPr lang="en-US" sz="900" dirty="0">
                <a:latin typeface="Courier New" panose="02070309020205020404" pitchFamily="49" charset="0"/>
                <a:cs typeface="Courier New" panose="02070309020205020404" pitchFamily="49" charset="0"/>
              </a:rPr>
              <a:t>Method:                           MLE   Df Model:                            2</a:t>
            </a:r>
          </a:p>
          <a:p>
            <a:r>
              <a:rPr lang="en-US" sz="900" dirty="0">
                <a:latin typeface="Courier New" panose="02070309020205020404" pitchFamily="49" charset="0"/>
                <a:cs typeface="Courier New" panose="02070309020205020404" pitchFamily="49" charset="0"/>
              </a:rPr>
              <a:t>Date:                Tue, 05 Nov 2019   Pseudo R-</a:t>
            </a:r>
            <a:r>
              <a:rPr lang="en-US" sz="900" dirty="0" err="1">
                <a:latin typeface="Courier New" panose="02070309020205020404" pitchFamily="49" charset="0"/>
                <a:cs typeface="Courier New" panose="02070309020205020404" pitchFamily="49" charset="0"/>
              </a:rPr>
              <a:t>squ</a:t>
            </a:r>
            <a:r>
              <a:rPr lang="en-US" sz="900" dirty="0">
                <a:latin typeface="Courier New" panose="02070309020205020404" pitchFamily="49" charset="0"/>
                <a:cs typeface="Courier New" panose="02070309020205020404" pitchFamily="49" charset="0"/>
              </a:rPr>
              <a:t>.:                   1.000</a:t>
            </a:r>
          </a:p>
          <a:p>
            <a:r>
              <a:rPr lang="en-US" sz="900" dirty="0">
                <a:latin typeface="Courier New" panose="02070309020205020404" pitchFamily="49" charset="0"/>
                <a:cs typeface="Courier New" panose="02070309020205020404" pitchFamily="49" charset="0"/>
              </a:rPr>
              <a:t>Time:                        13:33:35   Log-Likelihood:            -0.00070161</a:t>
            </a:r>
          </a:p>
          <a:p>
            <a:r>
              <a:rPr lang="en-US" sz="900" dirty="0">
                <a:latin typeface="Courier New" panose="02070309020205020404" pitchFamily="49" charset="0"/>
                <a:cs typeface="Courier New" panose="02070309020205020404" pitchFamily="49" charset="0"/>
              </a:rPr>
              <a:t>converged:                       True   LL-Null:                       -66.875</a:t>
            </a:r>
          </a:p>
          <a:p>
            <a:r>
              <a:rPr lang="en-US" sz="900" dirty="0">
                <a:latin typeface="Courier New" panose="02070309020205020404" pitchFamily="49" charset="0"/>
                <a:cs typeface="Courier New" panose="02070309020205020404" pitchFamily="49" charset="0"/>
              </a:rPr>
              <a:t>Covariance Type:            </a:t>
            </a:r>
            <a:r>
              <a:rPr lang="en-US" sz="900" dirty="0" err="1">
                <a:latin typeface="Courier New" panose="02070309020205020404" pitchFamily="49" charset="0"/>
                <a:cs typeface="Courier New" panose="02070309020205020404" pitchFamily="49" charset="0"/>
              </a:rPr>
              <a:t>nonrobust</a:t>
            </a:r>
            <a:r>
              <a:rPr lang="en-US" sz="900" dirty="0">
                <a:latin typeface="Courier New" panose="02070309020205020404" pitchFamily="49" charset="0"/>
                <a:cs typeface="Courier New" panose="02070309020205020404" pitchFamily="49" charset="0"/>
              </a:rPr>
              <a:t>   LLR p-value:                 9.056e-30</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Group=1       </a:t>
            </a:r>
            <a:r>
              <a:rPr lang="en-US" sz="900" dirty="0" err="1">
                <a:latin typeface="Courier New" panose="02070309020205020404" pitchFamily="49" charset="0"/>
                <a:cs typeface="Courier New" panose="02070309020205020404" pitchFamily="49" charset="0"/>
              </a:rPr>
              <a:t>coef</a:t>
            </a:r>
            <a:r>
              <a:rPr lang="en-US" sz="900" dirty="0">
                <a:latin typeface="Courier New" panose="02070309020205020404" pitchFamily="49" charset="0"/>
                <a:cs typeface="Courier New" panose="02070309020205020404" pitchFamily="49" charset="0"/>
              </a:rPr>
              <a:t>    std err          z      P&gt;|z|      [0.025      0.975]</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const          6.3861    758.388      0.008      0.993   -1480.028    1492.800</a:t>
            </a:r>
          </a:p>
          <a:p>
            <a:r>
              <a:rPr lang="en-US" sz="900" dirty="0">
                <a:latin typeface="Courier New" panose="02070309020205020404" pitchFamily="49" charset="0"/>
                <a:cs typeface="Courier New" panose="02070309020205020404" pitchFamily="49" charset="0"/>
              </a:rPr>
              <a:t>X            -25.2173   4670.709     -0.005      0.996   -9179.639    9129.204</a:t>
            </a:r>
          </a:p>
          <a:p>
            <a:r>
              <a:rPr lang="en-US" sz="900" dirty="0">
                <a:latin typeface="Courier New" panose="02070309020205020404" pitchFamily="49" charset="0"/>
                <a:cs typeface="Courier New" panose="02070309020205020404" pitchFamily="49" charset="0"/>
              </a:rPr>
              <a:t>Y            -25.3037   5896.582     -0.004      0.997   -1.16e+04    1.15e+04</a:t>
            </a:r>
          </a:p>
          <a:p>
            <a:r>
              <a:rPr lang="en-US" sz="900" dirty="0">
                <a:latin typeface="Courier New" panose="02070309020205020404" pitchFamily="49" charset="0"/>
                <a:cs typeface="Courier New" panose="02070309020205020404" pitchFamily="49" charset="0"/>
              </a:rPr>
              <a:t>==============================================================================</a:t>
            </a:r>
          </a:p>
        </p:txBody>
      </p:sp>
      <p:sp>
        <p:nvSpPr>
          <p:cNvPr id="13" name="Rectangle: Rounded Corners 12">
            <a:extLst>
              <a:ext uri="{FF2B5EF4-FFF2-40B4-BE49-F238E27FC236}">
                <a16:creationId xmlns:a16="http://schemas.microsoft.com/office/drawing/2014/main" id="{8DDA40D3-C624-4F96-BF25-987CAF3BBE8F}"/>
              </a:ext>
            </a:extLst>
          </p:cNvPr>
          <p:cNvSpPr/>
          <p:nvPr/>
        </p:nvSpPr>
        <p:spPr>
          <a:xfrm>
            <a:off x="750589" y="4640288"/>
            <a:ext cx="5698417" cy="33759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Misclassification Rate</a:t>
            </a:r>
          </a:p>
        </p:txBody>
      </p:sp>
      <p:sp>
        <p:nvSpPr>
          <p:cNvPr id="3" name="Footer Placeholder 2">
            <a:extLst>
              <a:ext uri="{FF2B5EF4-FFF2-40B4-BE49-F238E27FC236}">
                <a16:creationId xmlns:a16="http://schemas.microsoft.com/office/drawing/2014/main" id="{D9895844-A6B1-4113-93B9-54C5CC7844B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06284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7103C-EF71-46C5-801D-3CC1FD4D7E43}"/>
              </a:ext>
            </a:extLst>
          </p:cNvPr>
          <p:cNvPicPr>
            <a:picLocks noChangeAspect="1"/>
          </p:cNvPicPr>
          <p:nvPr/>
        </p:nvPicPr>
        <p:blipFill>
          <a:blip r:embed="rId3"/>
          <a:stretch>
            <a:fillRect/>
          </a:stretch>
        </p:blipFill>
        <p:spPr>
          <a:xfrm>
            <a:off x="3794860" y="1712457"/>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Logistic Regression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3" name="Footer Placeholder 2">
            <a:extLst>
              <a:ext uri="{FF2B5EF4-FFF2-40B4-BE49-F238E27FC236}">
                <a16:creationId xmlns:a16="http://schemas.microsoft.com/office/drawing/2014/main" id="{083D8D7F-10DE-48B9-AB66-C6C50A5C757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2284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MLP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result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(columns =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'Loss', 'Accuracy'])</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(1,5):</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(1,11,1):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nnObj</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nn.MLPClassifier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hidden_layer_sizes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activation = '</a:t>
            </a:r>
            <a:r>
              <a:rPr lang="en-US" sz="1200" b="1" dirty="0" err="1">
                <a:latin typeface="Courier New" panose="02070309020205020404" pitchFamily="49" charset="0"/>
                <a:cs typeface="Courier New" panose="02070309020205020404" pitchFamily="49" charset="0"/>
              </a:rPr>
              <a:t>relu</a:t>
            </a:r>
            <a:r>
              <a:rPr lang="en-US" sz="1200" b="1" dirty="0">
                <a:latin typeface="Courier New" panose="02070309020205020404" pitchFamily="49" charset="0"/>
                <a:cs typeface="Courier New" panose="02070309020205020404" pitchFamily="49" charset="0"/>
              </a:rPr>
              <a:t>', verbose = False,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solver = '</a:t>
            </a:r>
            <a:r>
              <a:rPr lang="en-US" sz="1200" b="1" dirty="0" err="1">
                <a:latin typeface="Courier New" panose="02070309020205020404" pitchFamily="49" charset="0"/>
                <a:cs typeface="Courier New" panose="02070309020205020404" pitchFamily="49" charset="0"/>
              </a:rPr>
              <a:t>lbfgs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learning_rate_init</a:t>
            </a:r>
            <a:r>
              <a:rPr lang="en-US" sz="1200" b="1" dirty="0">
                <a:latin typeface="Courier New" panose="02070309020205020404" pitchFamily="49" charset="0"/>
                <a:cs typeface="Courier New" panose="02070309020205020404" pitchFamily="49" charset="0"/>
              </a:rPr>
              <a:t> = 0.1,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5000,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nnObj.out_activation</a:t>
            </a:r>
            <a:r>
              <a:rPr lang="en-US" sz="1200" b="1" dirty="0">
                <a:latin typeface="Courier New" panose="02070309020205020404" pitchFamily="49" charset="0"/>
                <a:cs typeface="Courier New" panose="02070309020205020404" pitchFamily="49" charset="0"/>
              </a:rPr>
              <a:t>_ = 'identity'</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nnObj.predict_proba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mlp_loss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nnObj.loss</a:t>
            </a:r>
            <a:r>
              <a:rPr lang="en-US" sz="1200" b="1" dirty="0">
                <a:latin typeface="Courier New" panose="02070309020205020404" pitchFamily="49" charset="0"/>
                <a:cs typeface="Courier New" panose="02070309020205020404" pitchFamily="49" charset="0"/>
              </a:rPr>
              <a:t>_</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result = </a:t>
            </a:r>
            <a:r>
              <a:rPr lang="en-US" sz="1200" b="1" dirty="0" err="1">
                <a:latin typeface="Courier New" panose="02070309020205020404" pitchFamily="49" charset="0"/>
                <a:cs typeface="Courier New" panose="02070309020205020404" pitchFamily="49" charset="0"/>
              </a:rPr>
              <a:t>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mlp_loss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mlp_accuracy</a:t>
            </a:r>
            <a:r>
              <a:rPr lang="en-US" sz="1200" b="1" dirty="0">
                <a:latin typeface="Courier New" panose="02070309020205020404" pitchFamily="49" charset="0"/>
                <a:cs typeface="Courier New" panose="02070309020205020404" pitchFamily="49" charset="0"/>
              </a:rPr>
              <a:t>]], </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columns =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'Loss', 'Accuracy']))</a:t>
            </a:r>
          </a:p>
        </p:txBody>
      </p:sp>
      <p:sp>
        <p:nvSpPr>
          <p:cNvPr id="3" name="Footer Placeholder 2">
            <a:extLst>
              <a:ext uri="{FF2B5EF4-FFF2-40B4-BE49-F238E27FC236}">
                <a16:creationId xmlns:a16="http://schemas.microsoft.com/office/drawing/2014/main" id="{E2E8A325-3C17-43A6-AC22-CEC40E06B7D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51262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MLP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7823202" y="1554162"/>
            <a:ext cx="3681824" cy="36576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761914" y="5478789"/>
            <a:ext cx="8305800" cy="67857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Minimum Loss Configuration: Number of Layers = 3, Number of Hidden Neurons = 7</a:t>
            </a:r>
          </a:p>
        </p:txBody>
      </p:sp>
      <p:graphicFrame>
        <p:nvGraphicFramePr>
          <p:cNvPr id="3" name="Table 2">
            <a:extLst>
              <a:ext uri="{FF2B5EF4-FFF2-40B4-BE49-F238E27FC236}">
                <a16:creationId xmlns:a16="http://schemas.microsoft.com/office/drawing/2014/main" id="{0A1597DE-7984-45B4-BB8B-F2D669F9A5B7}"/>
              </a:ext>
            </a:extLst>
          </p:cNvPr>
          <p:cNvGraphicFramePr>
            <a:graphicFrameLocks noGrp="1"/>
          </p:cNvGraphicFramePr>
          <p:nvPr>
            <p:extLst>
              <p:ext uri="{D42A27DB-BD31-4B8C-83A1-F6EECF244321}">
                <p14:modId xmlns:p14="http://schemas.microsoft.com/office/powerpoint/2010/main" val="1148000681"/>
              </p:ext>
            </p:extLst>
          </p:nvPr>
        </p:nvGraphicFramePr>
        <p:xfrm>
          <a:off x="838200" y="1568767"/>
          <a:ext cx="3327399" cy="3759168"/>
        </p:xfrm>
        <a:graphic>
          <a:graphicData uri="http://schemas.openxmlformats.org/drawingml/2006/table">
            <a:tbl>
              <a:tblPr/>
              <a:tblGrid>
                <a:gridCol w="456764">
                  <a:extLst>
                    <a:ext uri="{9D8B030D-6E8A-4147-A177-3AD203B41FA5}">
                      <a16:colId xmlns:a16="http://schemas.microsoft.com/office/drawing/2014/main" val="4131340217"/>
                    </a:ext>
                  </a:extLst>
                </a:gridCol>
                <a:gridCol w="1027719">
                  <a:extLst>
                    <a:ext uri="{9D8B030D-6E8A-4147-A177-3AD203B41FA5}">
                      <a16:colId xmlns:a16="http://schemas.microsoft.com/office/drawing/2014/main" val="2511587260"/>
                    </a:ext>
                  </a:extLst>
                </a:gridCol>
                <a:gridCol w="1056267">
                  <a:extLst>
                    <a:ext uri="{9D8B030D-6E8A-4147-A177-3AD203B41FA5}">
                      <a16:colId xmlns:a16="http://schemas.microsoft.com/office/drawing/2014/main" val="1337412389"/>
                    </a:ext>
                  </a:extLst>
                </a:gridCol>
                <a:gridCol w="786649">
                  <a:extLst>
                    <a:ext uri="{9D8B030D-6E8A-4147-A177-3AD203B41FA5}">
                      <a16:colId xmlns:a16="http://schemas.microsoft.com/office/drawing/2014/main" val="1373862095"/>
                    </a:ext>
                  </a:extLst>
                </a:gridCol>
              </a:tblGrid>
              <a:tr h="179008">
                <a:tc>
                  <a:txBody>
                    <a:bodyPr/>
                    <a:lstStyle/>
                    <a:p>
                      <a:pPr algn="ctr" fontAlgn="b"/>
                      <a:r>
                        <a:rPr lang="en-US" sz="1100" b="0" i="0" u="none" strike="noStrike" dirty="0" err="1">
                          <a:solidFill>
                            <a:srgbClr val="000000"/>
                          </a:solidFill>
                          <a:effectLst/>
                          <a:latin typeface="Calibri" panose="020F0502020204030204" pitchFamily="34" charset="0"/>
                        </a:rPr>
                        <a:t>nLayer</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err="1">
                          <a:solidFill>
                            <a:srgbClr val="000000"/>
                          </a:solidFill>
                          <a:effectLst/>
                          <a:latin typeface="Calibri" panose="020F0502020204030204" pitchFamily="34" charset="0"/>
                        </a:rPr>
                        <a:t>nHiddenNeuron</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00225244"/>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0.0001242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89177411"/>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0.6687501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40341578"/>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0.0000759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67261364"/>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0.0001625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65135154"/>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8165364"/>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0.0000629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24445636"/>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0.0000845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58091816"/>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0.0001053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94896782"/>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0.0000968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32769217"/>
                  </a:ext>
                </a:extLst>
              </a:tr>
              <a:tr h="179008">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0.0000668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69392488"/>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0.0000821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93529567"/>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0.0000977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499027929"/>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04760724"/>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0.0000759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25151031"/>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88812312"/>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13252540"/>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0.0000448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11194320"/>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845392"/>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89066528"/>
                  </a:ext>
                </a:extLst>
              </a:tr>
              <a:tr h="179008">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0.0000621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1082825"/>
                  </a:ext>
                </a:extLst>
              </a:tr>
            </a:tbl>
          </a:graphicData>
        </a:graphic>
      </p:graphicFrame>
      <p:graphicFrame>
        <p:nvGraphicFramePr>
          <p:cNvPr id="4" name="Table 3">
            <a:extLst>
              <a:ext uri="{FF2B5EF4-FFF2-40B4-BE49-F238E27FC236}">
                <a16:creationId xmlns:a16="http://schemas.microsoft.com/office/drawing/2014/main" id="{1A92B9DD-C1E3-4ECA-9AF7-EFFF0A325233}"/>
              </a:ext>
            </a:extLst>
          </p:cNvPr>
          <p:cNvGraphicFramePr>
            <a:graphicFrameLocks noGrp="1"/>
          </p:cNvGraphicFramePr>
          <p:nvPr>
            <p:extLst>
              <p:ext uri="{D42A27DB-BD31-4B8C-83A1-F6EECF244321}">
                <p14:modId xmlns:p14="http://schemas.microsoft.com/office/powerpoint/2010/main" val="3275723509"/>
              </p:ext>
            </p:extLst>
          </p:nvPr>
        </p:nvGraphicFramePr>
        <p:xfrm>
          <a:off x="4336921" y="1567641"/>
          <a:ext cx="3327400" cy="3760302"/>
        </p:xfrm>
        <a:graphic>
          <a:graphicData uri="http://schemas.openxmlformats.org/drawingml/2006/table">
            <a:tbl>
              <a:tblPr/>
              <a:tblGrid>
                <a:gridCol w="457200">
                  <a:extLst>
                    <a:ext uri="{9D8B030D-6E8A-4147-A177-3AD203B41FA5}">
                      <a16:colId xmlns:a16="http://schemas.microsoft.com/office/drawing/2014/main" val="201527111"/>
                    </a:ext>
                  </a:extLst>
                </a:gridCol>
                <a:gridCol w="1028700">
                  <a:extLst>
                    <a:ext uri="{9D8B030D-6E8A-4147-A177-3AD203B41FA5}">
                      <a16:colId xmlns:a16="http://schemas.microsoft.com/office/drawing/2014/main" val="1800952009"/>
                    </a:ext>
                  </a:extLst>
                </a:gridCol>
                <a:gridCol w="990600">
                  <a:extLst>
                    <a:ext uri="{9D8B030D-6E8A-4147-A177-3AD203B41FA5}">
                      <a16:colId xmlns:a16="http://schemas.microsoft.com/office/drawing/2014/main" val="2862507077"/>
                    </a:ext>
                  </a:extLst>
                </a:gridCol>
                <a:gridCol w="850900">
                  <a:extLst>
                    <a:ext uri="{9D8B030D-6E8A-4147-A177-3AD203B41FA5}">
                      <a16:colId xmlns:a16="http://schemas.microsoft.com/office/drawing/2014/main" val="2615815624"/>
                    </a:ext>
                  </a:extLst>
                </a:gridCol>
              </a:tblGrid>
              <a:tr h="179062">
                <a:tc>
                  <a:txBody>
                    <a:bodyPr/>
                    <a:lstStyle/>
                    <a:p>
                      <a:pPr algn="ctr" fontAlgn="b"/>
                      <a:r>
                        <a:rPr lang="en-US" sz="1100" b="0" i="0" u="none" strike="noStrike" dirty="0" err="1">
                          <a:solidFill>
                            <a:srgbClr val="000000"/>
                          </a:solidFill>
                          <a:effectLst/>
                          <a:latin typeface="Calibri" panose="020F0502020204030204" pitchFamily="34" charset="0"/>
                        </a:rPr>
                        <a:t>nLayer</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err="1">
                          <a:solidFill>
                            <a:srgbClr val="000000"/>
                          </a:solidFill>
                          <a:effectLst/>
                          <a:latin typeface="Calibri" panose="020F0502020204030204" pitchFamily="34" charset="0"/>
                        </a:rPr>
                        <a:t>nHiddenNeuron</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12430669"/>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0.6687526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15457141"/>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0.0001152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71148881"/>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67372999"/>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59702214"/>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0.0000541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06120930"/>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27333382"/>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6054274"/>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89008151"/>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94007127"/>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0.0000612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1957482"/>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0.6687521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78985153"/>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0.0001775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45761520"/>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0.0000576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5939209"/>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869428"/>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63323962"/>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0.6345626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69648801"/>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33366718"/>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0.0000376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2743680"/>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0.0000464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78457522"/>
                  </a:ext>
                </a:extLst>
              </a:tr>
              <a:tr h="179062">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0.0000532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1246676"/>
                  </a:ext>
                </a:extLst>
              </a:tr>
            </a:tbl>
          </a:graphicData>
        </a:graphic>
      </p:graphicFrame>
      <p:sp>
        <p:nvSpPr>
          <p:cNvPr id="9" name="Footer Placeholder 8">
            <a:extLst>
              <a:ext uri="{FF2B5EF4-FFF2-40B4-BE49-F238E27FC236}">
                <a16:creationId xmlns:a16="http://schemas.microsoft.com/office/drawing/2014/main" id="{DDAE848E-5372-42A9-B8A1-D2F2191C21E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7783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12 Agenda: Support Vector Machine</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3214088717"/>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3" name="Footer Placeholder 2">
            <a:extLst>
              <a:ext uri="{FF2B5EF4-FFF2-40B4-BE49-F238E27FC236}">
                <a16:creationId xmlns:a16="http://schemas.microsoft.com/office/drawing/2014/main" id="{21B3A23B-4DB5-463B-B1EE-77FFC67C032B}"/>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2198D0-03FB-4A6B-9C2D-D62CBDD30B67}"/>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MLP Neural Network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4" name="Footer Placeholder 3">
            <a:extLst>
              <a:ext uri="{FF2B5EF4-FFF2-40B4-BE49-F238E27FC236}">
                <a16:creationId xmlns:a16="http://schemas.microsoft.com/office/drawing/2014/main" id="{09641F9F-13C5-4662-94ED-B75BF1F4A09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95631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Two Groups Obviously</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7728424" y="1417637"/>
            <a:ext cx="3681820" cy="3657600"/>
          </a:xfrm>
          <a:prstGeom prst="rect">
            <a:avLst/>
          </a:prstGeom>
        </p:spPr>
      </p:pic>
      <p:pic>
        <p:nvPicPr>
          <p:cNvPr id="3" name="Picture 2">
            <a:extLst>
              <a:ext uri="{FF2B5EF4-FFF2-40B4-BE49-F238E27FC236}">
                <a16:creationId xmlns:a16="http://schemas.microsoft.com/office/drawing/2014/main" id="{3572858E-77F0-4860-AB28-A0CC4B39DA44}"/>
              </a:ext>
            </a:extLst>
          </p:cNvPr>
          <p:cNvPicPr>
            <a:picLocks noChangeAspect="1"/>
          </p:cNvPicPr>
          <p:nvPr/>
        </p:nvPicPr>
        <p:blipFill>
          <a:blip r:embed="rId4"/>
          <a:stretch>
            <a:fillRect/>
          </a:stretch>
        </p:blipFill>
        <p:spPr>
          <a:xfrm>
            <a:off x="894275" y="4813653"/>
            <a:ext cx="2255889" cy="1828800"/>
          </a:xfrm>
          <a:prstGeom prst="rect">
            <a:avLst/>
          </a:prstGeom>
        </p:spPr>
      </p:pic>
      <p:sp>
        <p:nvSpPr>
          <p:cNvPr id="4" name="Star: 5 Points 3">
            <a:extLst>
              <a:ext uri="{FF2B5EF4-FFF2-40B4-BE49-F238E27FC236}">
                <a16:creationId xmlns:a16="http://schemas.microsoft.com/office/drawing/2014/main" id="{A5064602-DC1B-4E25-AA46-45BC4924E0B7}"/>
              </a:ext>
            </a:extLst>
          </p:cNvPr>
          <p:cNvSpPr/>
          <p:nvPr/>
        </p:nvSpPr>
        <p:spPr>
          <a:xfrm>
            <a:off x="435717" y="2487524"/>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K-Means Clustering</a:t>
            </a:r>
          </a:p>
        </p:txBody>
      </p:sp>
      <p:sp>
        <p:nvSpPr>
          <p:cNvPr id="14" name="Star: 5 Points 13">
            <a:extLst>
              <a:ext uri="{FF2B5EF4-FFF2-40B4-BE49-F238E27FC236}">
                <a16:creationId xmlns:a16="http://schemas.microsoft.com/office/drawing/2014/main" id="{73E8B15E-399C-473F-A46D-5547D5185577}"/>
              </a:ext>
            </a:extLst>
          </p:cNvPr>
          <p:cNvSpPr/>
          <p:nvPr/>
        </p:nvSpPr>
        <p:spPr>
          <a:xfrm>
            <a:off x="2477868" y="1631421"/>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Nearest Neighbors</a:t>
            </a:r>
          </a:p>
        </p:txBody>
      </p:sp>
      <p:sp>
        <p:nvSpPr>
          <p:cNvPr id="18" name="Star: 5 Points 17">
            <a:extLst>
              <a:ext uri="{FF2B5EF4-FFF2-40B4-BE49-F238E27FC236}">
                <a16:creationId xmlns:a16="http://schemas.microsoft.com/office/drawing/2014/main" id="{78BFCDB6-0E33-4A1F-8EA1-77C11B84E606}"/>
              </a:ext>
            </a:extLst>
          </p:cNvPr>
          <p:cNvSpPr/>
          <p:nvPr/>
        </p:nvSpPr>
        <p:spPr>
          <a:xfrm>
            <a:off x="5074924" y="1856651"/>
            <a:ext cx="2042151" cy="1893024"/>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Decision Tree</a:t>
            </a:r>
          </a:p>
        </p:txBody>
      </p:sp>
      <p:sp>
        <p:nvSpPr>
          <p:cNvPr id="19" name="Star: 5 Points 18">
            <a:extLst>
              <a:ext uri="{FF2B5EF4-FFF2-40B4-BE49-F238E27FC236}">
                <a16:creationId xmlns:a16="http://schemas.microsoft.com/office/drawing/2014/main" id="{1754930F-460F-4CA2-A352-9CE0B74C43A9}"/>
              </a:ext>
            </a:extLst>
          </p:cNvPr>
          <p:cNvSpPr/>
          <p:nvPr/>
        </p:nvSpPr>
        <p:spPr>
          <a:xfrm>
            <a:off x="3330390" y="3749675"/>
            <a:ext cx="2162074"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Logistic Regression</a:t>
            </a:r>
          </a:p>
        </p:txBody>
      </p:sp>
      <p:sp>
        <p:nvSpPr>
          <p:cNvPr id="20" name="Star: 5 Points 19">
            <a:extLst>
              <a:ext uri="{FF2B5EF4-FFF2-40B4-BE49-F238E27FC236}">
                <a16:creationId xmlns:a16="http://schemas.microsoft.com/office/drawing/2014/main" id="{819C2493-75ED-462D-B298-BAB597DADA72}"/>
              </a:ext>
            </a:extLst>
          </p:cNvPr>
          <p:cNvSpPr/>
          <p:nvPr/>
        </p:nvSpPr>
        <p:spPr>
          <a:xfrm>
            <a:off x="5396088" y="4683742"/>
            <a:ext cx="2162074"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MLP Neural Network</a:t>
            </a:r>
          </a:p>
        </p:txBody>
      </p:sp>
      <p:sp>
        <p:nvSpPr>
          <p:cNvPr id="8" name="Footer Placeholder 7">
            <a:extLst>
              <a:ext uri="{FF2B5EF4-FFF2-40B4-BE49-F238E27FC236}">
                <a16:creationId xmlns:a16="http://schemas.microsoft.com/office/drawing/2014/main" id="{394D938C-CFFD-46EA-8794-135B1772E6B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8777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Personas of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a:p>
        </p:txBody>
      </p:sp>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21685951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66FCDF1-56DA-4BE9-878D-499A4103C0A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68565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Personas of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a:p>
        </p:txBody>
      </p:sp>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26331722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B54575D-1BF2-4BDB-B139-36A8DDB4C53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96936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3770010216"/>
              </p:ext>
            </p:extLst>
          </p:nvPr>
        </p:nvGraphicFramePr>
        <p:xfrm>
          <a:off x="838200" y="1825624"/>
          <a:ext cx="10515600" cy="4360572"/>
        </p:xfrm>
        <a:graphic>
          <a:graphicData uri="http://schemas.openxmlformats.org/drawingml/2006/table">
            <a:tbl>
              <a:tblPr firstRow="1" bandRow="1">
                <a:tableStyleId>{5C22544A-7EE6-4342-B048-85BDC9FD1C3A}</a:tableStyleId>
              </a:tblPr>
              <a:tblGrid>
                <a:gridCol w="1746380">
                  <a:extLst>
                    <a:ext uri="{9D8B030D-6E8A-4147-A177-3AD203B41FA5}">
                      <a16:colId xmlns:a16="http://schemas.microsoft.com/office/drawing/2014/main" val="1685351476"/>
                    </a:ext>
                  </a:extLst>
                </a:gridCol>
                <a:gridCol w="4198775">
                  <a:extLst>
                    <a:ext uri="{9D8B030D-6E8A-4147-A177-3AD203B41FA5}">
                      <a16:colId xmlns:a16="http://schemas.microsoft.com/office/drawing/2014/main" val="3985811951"/>
                    </a:ext>
                  </a:extLst>
                </a:gridCol>
                <a:gridCol w="4570445">
                  <a:extLst>
                    <a:ext uri="{9D8B030D-6E8A-4147-A177-3AD203B41FA5}">
                      <a16:colId xmlns:a16="http://schemas.microsoft.com/office/drawing/2014/main" val="62085783"/>
                    </a:ext>
                  </a:extLst>
                </a:gridCol>
              </a:tblGrid>
              <a:tr h="410738">
                <a:tc>
                  <a:txBody>
                    <a:bodyPr/>
                    <a:lstStyle/>
                    <a:p>
                      <a:r>
                        <a:rPr lang="en-US" sz="1800" dirty="0"/>
                        <a:t>Algorithm</a:t>
                      </a:r>
                    </a:p>
                  </a:txBody>
                  <a:tcPr anchor="ctr"/>
                </a:tc>
                <a:tc>
                  <a:txBody>
                    <a:bodyPr/>
                    <a:lstStyle/>
                    <a:p>
                      <a:r>
                        <a:rPr lang="en-US" sz="1800" dirty="0"/>
                        <a:t>Pros</a:t>
                      </a:r>
                    </a:p>
                  </a:txBody>
                  <a:tcPr anchor="ctr"/>
                </a:tc>
                <a:tc>
                  <a:txBody>
                    <a:bodyPr/>
                    <a:lstStyle/>
                    <a:p>
                      <a:r>
                        <a:rPr lang="en-US" sz="1800" dirty="0"/>
                        <a:t>Cons</a:t>
                      </a:r>
                    </a:p>
                  </a:txBody>
                  <a:tcPr anchor="ctr"/>
                </a:tc>
                <a:extLst>
                  <a:ext uri="{0D108BD9-81ED-4DB2-BD59-A6C34878D82A}">
                    <a16:rowId xmlns:a16="http://schemas.microsoft.com/office/drawing/2014/main" val="840584384"/>
                  </a:ext>
                </a:extLst>
              </a:tr>
              <a:tr h="1012778">
                <a:tc>
                  <a:txBody>
                    <a:bodyPr/>
                    <a:lstStyle/>
                    <a:p>
                      <a:r>
                        <a:rPr lang="en-US" sz="1800" dirty="0"/>
                        <a:t>K-Means</a:t>
                      </a:r>
                    </a:p>
                  </a:txBody>
                  <a:tcPr anchor="ctr"/>
                </a:tc>
                <a:tc>
                  <a:txBody>
                    <a:bodyPr/>
                    <a:lstStyle/>
                    <a:p>
                      <a:pPr marL="342900" indent="-342900">
                        <a:buFont typeface="+mj-lt"/>
                        <a:buAutoNum type="arabicPeriod"/>
                      </a:pPr>
                      <a:r>
                        <a:rPr lang="en-US" sz="1800" dirty="0"/>
                        <a:t>Only need the centroids for prediction</a:t>
                      </a:r>
                    </a:p>
                  </a:txBody>
                  <a:tcPr anchor="ctr"/>
                </a:tc>
                <a:tc>
                  <a:txBody>
                    <a:bodyPr/>
                    <a:lstStyle/>
                    <a:p>
                      <a:pPr marL="342900" indent="-342900">
                        <a:buFont typeface="+mj-lt"/>
                        <a:buAutoNum type="arabicPeriod"/>
                      </a:pPr>
                      <a:r>
                        <a:rPr lang="en-US" sz="1800" dirty="0"/>
                        <a:t>The predictions are reliable only if the number of clusters is correct.</a:t>
                      </a:r>
                    </a:p>
                    <a:p>
                      <a:pPr marL="342900" indent="-342900">
                        <a:buFont typeface="+mj-lt"/>
                        <a:buAutoNum type="arabicPeriod"/>
                      </a:pPr>
                      <a:r>
                        <a:rPr lang="en-US" sz="1800" dirty="0"/>
                        <a:t>Need to calculate the distance metric.</a:t>
                      </a:r>
                    </a:p>
                  </a:txBody>
                  <a:tcPr anchor="ctr"/>
                </a:tc>
                <a:extLst>
                  <a:ext uri="{0D108BD9-81ED-4DB2-BD59-A6C34878D82A}">
                    <a16:rowId xmlns:a16="http://schemas.microsoft.com/office/drawing/2014/main" val="3947295646"/>
                  </a:ext>
                </a:extLst>
              </a:tr>
              <a:tr h="1924278">
                <a:tc>
                  <a:txBody>
                    <a:bodyPr/>
                    <a:lstStyle/>
                    <a:p>
                      <a:r>
                        <a:rPr lang="en-US" sz="1800" dirty="0"/>
                        <a:t>Nearest Neighbor</a:t>
                      </a:r>
                    </a:p>
                  </a:txBody>
                  <a:tcPr anchor="ctr"/>
                </a:tc>
                <a:tc>
                  <a:txBody>
                    <a:bodyPr/>
                    <a:lstStyle/>
                    <a:p>
                      <a:pPr marL="342900" indent="-342900">
                        <a:buFont typeface="+mj-lt"/>
                        <a:buAutoNum type="arabicPeriod"/>
                      </a:pPr>
                      <a:r>
                        <a:rPr lang="en-US" sz="1800" dirty="0"/>
                        <a:t>Only need to determine the number of neighbors.</a:t>
                      </a:r>
                    </a:p>
                    <a:p>
                      <a:pPr marL="342900" indent="-342900">
                        <a:buFont typeface="+mj-lt"/>
                        <a:buAutoNum type="arabicPeriod"/>
                      </a:pPr>
                      <a:r>
                        <a:rPr lang="en-US" sz="1800" dirty="0"/>
                        <a:t>A instance/memory-based learning model</a:t>
                      </a:r>
                    </a:p>
                  </a:txBody>
                  <a:tcPr anchor="ctr"/>
                </a:tc>
                <a:tc>
                  <a:txBody>
                    <a:bodyPr/>
                    <a:lstStyle/>
                    <a:p>
                      <a:pPr marL="342900" indent="-342900">
                        <a:buFont typeface="+mj-lt"/>
                        <a:buAutoNum type="arabicPeriod"/>
                      </a:pPr>
                      <a:r>
                        <a:rPr lang="en-US" sz="1800" dirty="0"/>
                        <a:t>The predictions are reliable only if the number of neighbors is correct for every observation.</a:t>
                      </a:r>
                    </a:p>
                    <a:p>
                      <a:pPr marL="342900" indent="-342900">
                        <a:buFont typeface="+mj-lt"/>
                        <a:buAutoNum type="arabicPeriod"/>
                      </a:pPr>
                      <a:r>
                        <a:rPr lang="en-US" sz="1800" dirty="0"/>
                        <a:t>Need to calculate the distance metric.</a:t>
                      </a:r>
                    </a:p>
                    <a:p>
                      <a:pPr marL="342900" indent="-342900">
                        <a:buFont typeface="+mj-lt"/>
                        <a:buAutoNum type="arabicPeriod"/>
                      </a:pPr>
                      <a:r>
                        <a:rPr lang="en-US" sz="1800" dirty="0"/>
                        <a:t>Need to carry the whole training data for prediction.</a:t>
                      </a:r>
                    </a:p>
                  </a:txBody>
                  <a:tcPr anchor="ctr"/>
                </a:tc>
                <a:extLst>
                  <a:ext uri="{0D108BD9-81ED-4DB2-BD59-A6C34878D82A}">
                    <a16:rowId xmlns:a16="http://schemas.microsoft.com/office/drawing/2014/main" val="331645876"/>
                  </a:ext>
                </a:extLst>
              </a:tr>
              <a:tr h="1012778">
                <a:tc>
                  <a:txBody>
                    <a:bodyPr/>
                    <a:lstStyle/>
                    <a:p>
                      <a:r>
                        <a:rPr lang="en-US" sz="1800" dirty="0"/>
                        <a:t>Decision Tree</a:t>
                      </a:r>
                    </a:p>
                  </a:txBody>
                  <a:tcPr anchor="ctr"/>
                </a:tc>
                <a:tc>
                  <a:txBody>
                    <a:bodyPr/>
                    <a:lstStyle/>
                    <a:p>
                      <a:pPr marL="342900" indent="-342900">
                        <a:buFont typeface="+mj-lt"/>
                        <a:buAutoNum type="arabicPeriod"/>
                      </a:pPr>
                      <a:r>
                        <a:rPr lang="en-US" sz="1800" dirty="0"/>
                        <a:t>Only need to know the splitting criteria.</a:t>
                      </a:r>
                    </a:p>
                    <a:p>
                      <a:pPr marL="342900" indent="-342900">
                        <a:buFont typeface="+mj-lt"/>
                        <a:buAutoNum type="arabicPeriod"/>
                      </a:pPr>
                      <a:r>
                        <a:rPr lang="en-US" sz="1800" dirty="0"/>
                        <a:t>Involve only one feature for splitting.</a:t>
                      </a:r>
                    </a:p>
                  </a:txBody>
                  <a:tcPr anchor="ctr"/>
                </a:tc>
                <a:tc>
                  <a:txBody>
                    <a:bodyPr/>
                    <a:lstStyle/>
                    <a:p>
                      <a:pPr marL="342900" indent="-342900">
                        <a:buFont typeface="+mj-lt"/>
                        <a:buAutoNum type="arabicPeriod"/>
                      </a:pPr>
                      <a:r>
                        <a:rPr lang="en-US" sz="1800" dirty="0"/>
                        <a:t>The boundaries of the data segments are always parallel to an axis.</a:t>
                      </a:r>
                    </a:p>
                    <a:p>
                      <a:pPr marL="342900" indent="-342900">
                        <a:buFont typeface="+mj-lt"/>
                        <a:buAutoNum type="arabicPeriod"/>
                      </a:pPr>
                      <a:r>
                        <a:rPr lang="en-US" sz="1800" dirty="0"/>
                        <a:t>Need to know when to stop</a:t>
                      </a:r>
                    </a:p>
                  </a:txBody>
                  <a:tcPr anchor="ctr"/>
                </a:tc>
                <a:extLst>
                  <a:ext uri="{0D108BD9-81ED-4DB2-BD59-A6C34878D82A}">
                    <a16:rowId xmlns:a16="http://schemas.microsoft.com/office/drawing/2014/main" val="486981230"/>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sp>
        <p:nvSpPr>
          <p:cNvPr id="3" name="Footer Placeholder 2">
            <a:extLst>
              <a:ext uri="{FF2B5EF4-FFF2-40B4-BE49-F238E27FC236}">
                <a16:creationId xmlns:a16="http://schemas.microsoft.com/office/drawing/2014/main" id="{D4C060DB-D530-4230-96E0-7CD3865B487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703684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1427674303"/>
              </p:ext>
            </p:extLst>
          </p:nvPr>
        </p:nvGraphicFramePr>
        <p:xfrm>
          <a:off x="838200" y="1825624"/>
          <a:ext cx="10515600" cy="4117975"/>
        </p:xfrm>
        <a:graphic>
          <a:graphicData uri="http://schemas.openxmlformats.org/drawingml/2006/table">
            <a:tbl>
              <a:tblPr firstRow="1" bandRow="1">
                <a:tableStyleId>{5C22544A-7EE6-4342-B048-85BDC9FD1C3A}</a:tableStyleId>
              </a:tblPr>
              <a:tblGrid>
                <a:gridCol w="1746380">
                  <a:extLst>
                    <a:ext uri="{9D8B030D-6E8A-4147-A177-3AD203B41FA5}">
                      <a16:colId xmlns:a16="http://schemas.microsoft.com/office/drawing/2014/main" val="1685351476"/>
                    </a:ext>
                  </a:extLst>
                </a:gridCol>
                <a:gridCol w="4198775">
                  <a:extLst>
                    <a:ext uri="{9D8B030D-6E8A-4147-A177-3AD203B41FA5}">
                      <a16:colId xmlns:a16="http://schemas.microsoft.com/office/drawing/2014/main" val="3985811951"/>
                    </a:ext>
                  </a:extLst>
                </a:gridCol>
                <a:gridCol w="4570445">
                  <a:extLst>
                    <a:ext uri="{9D8B030D-6E8A-4147-A177-3AD203B41FA5}">
                      <a16:colId xmlns:a16="http://schemas.microsoft.com/office/drawing/2014/main" val="62085783"/>
                    </a:ext>
                  </a:extLst>
                </a:gridCol>
              </a:tblGrid>
              <a:tr h="505231">
                <a:tc>
                  <a:txBody>
                    <a:bodyPr/>
                    <a:lstStyle/>
                    <a:p>
                      <a:r>
                        <a:rPr lang="en-US" sz="1800" dirty="0"/>
                        <a:t>Algorithm</a:t>
                      </a:r>
                    </a:p>
                  </a:txBody>
                  <a:tcPr/>
                </a:tc>
                <a:tc>
                  <a:txBody>
                    <a:bodyPr/>
                    <a:lstStyle/>
                    <a:p>
                      <a:r>
                        <a:rPr lang="en-US" sz="1800" dirty="0"/>
                        <a:t>Pros</a:t>
                      </a:r>
                    </a:p>
                  </a:txBody>
                  <a:tcPr/>
                </a:tc>
                <a:tc>
                  <a:txBody>
                    <a:bodyPr/>
                    <a:lstStyle/>
                    <a:p>
                      <a:r>
                        <a:rPr lang="en-US" sz="1800" dirty="0"/>
                        <a:t>Cons</a:t>
                      </a:r>
                    </a:p>
                  </a:txBody>
                  <a:tcPr/>
                </a:tc>
                <a:extLst>
                  <a:ext uri="{0D108BD9-81ED-4DB2-BD59-A6C34878D82A}">
                    <a16:rowId xmlns:a16="http://schemas.microsoft.com/office/drawing/2014/main" val="840584384"/>
                  </a:ext>
                </a:extLst>
              </a:tr>
              <a:tr h="1619506">
                <a:tc>
                  <a:txBody>
                    <a:bodyPr/>
                    <a:lstStyle/>
                    <a:p>
                      <a:r>
                        <a:rPr lang="en-US" sz="1800" dirty="0"/>
                        <a:t>Multinomial Logistic</a:t>
                      </a:r>
                    </a:p>
                  </a:txBody>
                  <a:tcPr anchor="ctr"/>
                </a:tc>
                <a:tc>
                  <a:txBody>
                    <a:bodyPr/>
                    <a:lstStyle/>
                    <a:p>
                      <a:pPr marL="342900" indent="-342900">
                        <a:buFont typeface="+mj-lt"/>
                        <a:buAutoNum type="arabicPeriod"/>
                      </a:pPr>
                      <a:r>
                        <a:rPr lang="en-US" sz="1800" dirty="0"/>
                        <a:t>Only need to know the parameter estimates (i.e., the weights).</a:t>
                      </a:r>
                    </a:p>
                    <a:p>
                      <a:pPr marL="342900" indent="-342900">
                        <a:buFont typeface="+mj-lt"/>
                        <a:buAutoNum type="arabicPeriod"/>
                      </a:pPr>
                      <a:r>
                        <a:rPr lang="en-US" sz="1800" dirty="0"/>
                        <a:t>Allows us to visualize the impacts of the attributes on the predictions.</a:t>
                      </a:r>
                    </a:p>
                  </a:txBody>
                  <a:tcPr anchor="ctr"/>
                </a:tc>
                <a:tc>
                  <a:txBody>
                    <a:bodyPr/>
                    <a:lstStyle/>
                    <a:p>
                      <a:pPr marL="342900" indent="-342900">
                        <a:buFont typeface="+mj-lt"/>
                        <a:buAutoNum type="arabicPeriod"/>
                      </a:pPr>
                      <a:r>
                        <a:rPr lang="en-US" sz="1800" dirty="0"/>
                        <a:t>Correlations among attributes have to be explicitly specified in the model.</a:t>
                      </a:r>
                    </a:p>
                    <a:p>
                      <a:pPr marL="342900" indent="-342900">
                        <a:buFont typeface="+mj-lt"/>
                        <a:buAutoNum type="arabicPeriod"/>
                      </a:pPr>
                      <a:r>
                        <a:rPr lang="en-US" sz="1800" dirty="0"/>
                        <a:t>May suffer from non-convergence and floating-point numerical problems.</a:t>
                      </a:r>
                    </a:p>
                  </a:txBody>
                  <a:tcPr anchor="ctr"/>
                </a:tc>
                <a:extLst>
                  <a:ext uri="{0D108BD9-81ED-4DB2-BD59-A6C34878D82A}">
                    <a16:rowId xmlns:a16="http://schemas.microsoft.com/office/drawing/2014/main" val="486981230"/>
                  </a:ext>
                </a:extLst>
              </a:tr>
              <a:tr h="1993238">
                <a:tc>
                  <a:txBody>
                    <a:bodyPr/>
                    <a:lstStyle/>
                    <a:p>
                      <a:r>
                        <a:rPr lang="en-US" sz="1800" dirty="0"/>
                        <a:t>Neural Network</a:t>
                      </a:r>
                    </a:p>
                  </a:txBody>
                  <a:tcPr anchor="ctr"/>
                </a:tc>
                <a:tc>
                  <a:txBody>
                    <a:bodyPr/>
                    <a:lstStyle/>
                    <a:p>
                      <a:pPr marL="342900" indent="-342900">
                        <a:buFont typeface="+mj-lt"/>
                        <a:buAutoNum type="arabicPeriod"/>
                      </a:pPr>
                      <a:r>
                        <a:rPr lang="en-US" sz="1800" dirty="0"/>
                        <a:t>Allow us to arbitrarily add layers and neurons without making the interpretation more complex (afterall, there is no interpretation)</a:t>
                      </a:r>
                    </a:p>
                  </a:txBody>
                  <a:tcPr anchor="ctr"/>
                </a:tc>
                <a:tc>
                  <a:txBody>
                    <a:bodyPr/>
                    <a:lstStyle/>
                    <a:p>
                      <a:pPr marL="342900" indent="-342900">
                        <a:buFont typeface="+mj-lt"/>
                        <a:buAutoNum type="arabicPeriod"/>
                      </a:pPr>
                      <a:r>
                        <a:rPr lang="en-US" sz="1800" dirty="0"/>
                        <a:t>The number of synaptic weights increases exponentially with the number of layers and neurons</a:t>
                      </a:r>
                    </a:p>
                    <a:p>
                      <a:pPr marL="342900" indent="-342900">
                        <a:buFont typeface="+mj-lt"/>
                        <a:buAutoNum type="arabicPeriod"/>
                      </a:pPr>
                      <a:r>
                        <a:rPr lang="en-US" sz="1800" dirty="0"/>
                        <a:t>May suffer from non-convergence and floating-point numerical problems.</a:t>
                      </a:r>
                    </a:p>
                  </a:txBody>
                  <a:tcPr anchor="ctr"/>
                </a:tc>
                <a:extLst>
                  <a:ext uri="{0D108BD9-81ED-4DB2-BD59-A6C34878D82A}">
                    <a16:rowId xmlns:a16="http://schemas.microsoft.com/office/drawing/2014/main" val="3085940503"/>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sp>
        <p:nvSpPr>
          <p:cNvPr id="3" name="Footer Placeholder 2">
            <a:extLst>
              <a:ext uri="{FF2B5EF4-FFF2-40B4-BE49-F238E27FC236}">
                <a16:creationId xmlns:a16="http://schemas.microsoft.com/office/drawing/2014/main" id="{75988C07-1915-46CC-A1E8-2F3EF4651D1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1394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Outcomes of Classification Algorithms</a:t>
            </a:r>
          </a:p>
        </p:txBody>
      </p:sp>
      <p:graphicFrame>
        <p:nvGraphicFramePr>
          <p:cNvPr id="4" name="Content Placeholder 3">
            <a:extLst>
              <a:ext uri="{FF2B5EF4-FFF2-40B4-BE49-F238E27FC236}">
                <a16:creationId xmlns:a16="http://schemas.microsoft.com/office/drawing/2014/main" id="{5904A7C8-3C92-417E-B2FF-BD4D93BC1642}"/>
              </a:ext>
            </a:extLst>
          </p:cNvPr>
          <p:cNvGraphicFramePr>
            <a:graphicFrameLocks noGrp="1"/>
          </p:cNvGraphicFramePr>
          <p:nvPr>
            <p:ph idx="1"/>
            <p:extLst>
              <p:ext uri="{D42A27DB-BD31-4B8C-83A1-F6EECF244321}">
                <p14:modId xmlns:p14="http://schemas.microsoft.com/office/powerpoint/2010/main" val="20562391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
        <p:nvSpPr>
          <p:cNvPr id="3" name="Footer Placeholder 2">
            <a:extLst>
              <a:ext uri="{FF2B5EF4-FFF2-40B4-BE49-F238E27FC236}">
                <a16:creationId xmlns:a16="http://schemas.microsoft.com/office/drawing/2014/main" id="{3A634583-D3D9-4B44-9259-CB5C05602BD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57820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Set-the-Boundary Type Algorithm</a:t>
            </a:r>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sp>
        <p:nvSpPr>
          <p:cNvPr id="5" name="Content Placeholder 4">
            <a:extLst>
              <a:ext uri="{FF2B5EF4-FFF2-40B4-BE49-F238E27FC236}">
                <a16:creationId xmlns:a16="http://schemas.microsoft.com/office/drawing/2014/main" id="{34D1CF53-5FE8-40D8-8B0C-79A1873016E1}"/>
              </a:ext>
            </a:extLst>
          </p:cNvPr>
          <p:cNvSpPr>
            <a:spLocks noGrp="1"/>
          </p:cNvSpPr>
          <p:nvPr>
            <p:ph idx="1"/>
          </p:nvPr>
        </p:nvSpPr>
        <p:spPr>
          <a:xfrm>
            <a:off x="6222629" y="1847851"/>
            <a:ext cx="4975951" cy="3727097"/>
          </a:xfrm>
          <a:ln w="19050">
            <a:solidFill>
              <a:srgbClr val="002060"/>
            </a:solidFill>
          </a:ln>
        </p:spPr>
        <p:txBody>
          <a:bodyPr>
            <a:normAutofit fontScale="62500" lnSpcReduction="20000"/>
          </a:bodyPr>
          <a:lstStyle/>
          <a:p>
            <a:pPr marL="0" indent="0">
              <a:buNone/>
            </a:pPr>
            <a:r>
              <a:rPr lang="en-US" sz="4600" b="1" dirty="0"/>
              <a:t>Don’t</a:t>
            </a:r>
          </a:p>
          <a:p>
            <a:r>
              <a:rPr lang="en-US" sz="3400" dirty="0"/>
              <a:t>Need to know the characteristics (e.g., means and standard deviations) of the target class populations</a:t>
            </a:r>
          </a:p>
          <a:p>
            <a:r>
              <a:rPr lang="en-US" sz="3400" dirty="0"/>
              <a:t>Need to know the likelihood of belonging to a population</a:t>
            </a:r>
          </a:p>
          <a:p>
            <a:r>
              <a:rPr lang="en-US" sz="3400" dirty="0"/>
              <a:t>Need to carry the training data everywhere for prediction</a:t>
            </a:r>
          </a:p>
          <a:p>
            <a:r>
              <a:rPr lang="en-US" sz="3400" dirty="0"/>
              <a:t>Need to calculate the distance metric or the logit</a:t>
            </a:r>
          </a:p>
          <a:p>
            <a:r>
              <a:rPr lang="en-US" sz="3400" dirty="0"/>
              <a:t>Need to go through iterations to obtain the parameter estimates</a:t>
            </a:r>
          </a:p>
          <a:p>
            <a:endParaRPr lang="en-US" dirty="0"/>
          </a:p>
        </p:txBody>
      </p:sp>
      <p:sp>
        <p:nvSpPr>
          <p:cNvPr id="9" name="Content Placeholder 4">
            <a:extLst>
              <a:ext uri="{FF2B5EF4-FFF2-40B4-BE49-F238E27FC236}">
                <a16:creationId xmlns:a16="http://schemas.microsoft.com/office/drawing/2014/main" id="{308BE9E3-899F-4EA2-B253-240BD0B03845}"/>
              </a:ext>
            </a:extLst>
          </p:cNvPr>
          <p:cNvSpPr txBox="1">
            <a:spLocks/>
          </p:cNvSpPr>
          <p:nvPr/>
        </p:nvSpPr>
        <p:spPr>
          <a:xfrm>
            <a:off x="838200" y="3939118"/>
            <a:ext cx="5102579" cy="1635830"/>
          </a:xfrm>
          <a:prstGeom prst="rect">
            <a:avLst/>
          </a:prstGeom>
          <a:ln w="19050">
            <a:solidFill>
              <a:srgbClr val="00206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b="1" dirty="0"/>
              <a:t>Do</a:t>
            </a:r>
          </a:p>
          <a:p>
            <a:r>
              <a:rPr lang="en-US" sz="2600" dirty="0"/>
              <a:t>Work well for future observations</a:t>
            </a:r>
          </a:p>
          <a:p>
            <a:r>
              <a:rPr lang="en-US" sz="2600" dirty="0"/>
              <a:t>Need only simple arithmetic calculations for classification</a:t>
            </a:r>
          </a:p>
        </p:txBody>
      </p:sp>
      <p:sp>
        <p:nvSpPr>
          <p:cNvPr id="10" name="Scroll: Horizontal 9">
            <a:extLst>
              <a:ext uri="{FF2B5EF4-FFF2-40B4-BE49-F238E27FC236}">
                <a16:creationId xmlns:a16="http://schemas.microsoft.com/office/drawing/2014/main" id="{521394B3-98D6-435F-8085-14151652F649}"/>
              </a:ext>
            </a:extLst>
          </p:cNvPr>
          <p:cNvSpPr/>
          <p:nvPr/>
        </p:nvSpPr>
        <p:spPr>
          <a:xfrm>
            <a:off x="838200" y="1712737"/>
            <a:ext cx="4752623" cy="1998663"/>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dirty="0">
                <a:solidFill>
                  <a:schemeClr val="tx1"/>
                </a:solidFill>
                <a:latin typeface="Blackadder ITC" panose="04020505051007020D02" pitchFamily="82" charset="0"/>
              </a:rPr>
              <a:t>Introduce the Support Vector Machine</a:t>
            </a:r>
          </a:p>
        </p:txBody>
      </p:sp>
      <p:sp>
        <p:nvSpPr>
          <p:cNvPr id="3" name="Footer Placeholder 2">
            <a:extLst>
              <a:ext uri="{FF2B5EF4-FFF2-40B4-BE49-F238E27FC236}">
                <a16:creationId xmlns:a16="http://schemas.microsoft.com/office/drawing/2014/main" id="{EB9AE093-CFC0-4A9E-B273-D67A71F7705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322186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History of Support Vector Machines</a:t>
            </a:r>
          </a:p>
        </p:txBody>
      </p:sp>
      <p:sp>
        <p:nvSpPr>
          <p:cNvPr id="3" name="Content Placeholder 2"/>
          <p:cNvSpPr>
            <a:spLocks noGrp="1"/>
          </p:cNvSpPr>
          <p:nvPr>
            <p:ph idx="1"/>
          </p:nvPr>
        </p:nvSpPr>
        <p:spPr>
          <a:xfrm>
            <a:off x="828869" y="1825625"/>
            <a:ext cx="8417767" cy="3604791"/>
          </a:xfrm>
        </p:spPr>
        <p:txBody>
          <a:bodyPr>
            <a:normAutofit/>
          </a:bodyPr>
          <a:lstStyle/>
          <a:p>
            <a:r>
              <a:rPr lang="en-US" sz="2600" dirty="0"/>
              <a:t>In 1963, Vladimir N. </a:t>
            </a:r>
            <a:r>
              <a:rPr lang="en-US" sz="2600" dirty="0" err="1"/>
              <a:t>Vapnik</a:t>
            </a:r>
            <a:r>
              <a:rPr lang="en-US" sz="2600" dirty="0"/>
              <a:t> and Alexey Y. </a:t>
            </a:r>
            <a:r>
              <a:rPr lang="en-US" sz="2600" dirty="0" err="1"/>
              <a:t>Chervonenkis</a:t>
            </a:r>
            <a:r>
              <a:rPr lang="en-US" sz="2600" dirty="0"/>
              <a:t> invented the original Support Vector Machines algorithm at the Institute of Control Sciences of the Russian Academy of Sciences, Moscow, Russia.</a:t>
            </a:r>
          </a:p>
          <a:p>
            <a:r>
              <a:rPr lang="en-US" sz="2600" dirty="0"/>
              <a:t>In 1992, Bernhard E. </a:t>
            </a:r>
            <a:r>
              <a:rPr lang="en-US" sz="2600" dirty="0" err="1"/>
              <a:t>Boser</a:t>
            </a:r>
            <a:r>
              <a:rPr lang="en-US" sz="2600" dirty="0"/>
              <a:t>, Isabelle M. Guyon, and Vladimir N. </a:t>
            </a:r>
            <a:r>
              <a:rPr lang="en-US" sz="2600" dirty="0" err="1"/>
              <a:t>Vapnik</a:t>
            </a:r>
            <a:r>
              <a:rPr lang="en-US" sz="2600" dirty="0"/>
              <a:t> improved the original support vector machine which allows for the creation of nonlinear classifiers.</a:t>
            </a: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4" name="Picture 3">
            <a:extLst>
              <a:ext uri="{FF2B5EF4-FFF2-40B4-BE49-F238E27FC236}">
                <a16:creationId xmlns:a16="http://schemas.microsoft.com/office/drawing/2014/main" id="{3BDBD7E9-8544-4BCA-9D67-DE49F0C4EE32}"/>
              </a:ext>
            </a:extLst>
          </p:cNvPr>
          <p:cNvPicPr>
            <a:picLocks noChangeAspect="1"/>
          </p:cNvPicPr>
          <p:nvPr/>
        </p:nvPicPr>
        <p:blipFill>
          <a:blip r:embed="rId3"/>
          <a:stretch>
            <a:fillRect/>
          </a:stretch>
        </p:blipFill>
        <p:spPr>
          <a:xfrm>
            <a:off x="9639093" y="1143000"/>
            <a:ext cx="1675238" cy="2286000"/>
          </a:xfrm>
          <a:prstGeom prst="rect">
            <a:avLst/>
          </a:prstGeom>
        </p:spPr>
      </p:pic>
      <p:pic>
        <p:nvPicPr>
          <p:cNvPr id="5" name="Picture 4">
            <a:extLst>
              <a:ext uri="{FF2B5EF4-FFF2-40B4-BE49-F238E27FC236}">
                <a16:creationId xmlns:a16="http://schemas.microsoft.com/office/drawing/2014/main" id="{6AD26B56-2704-43AA-85CA-147D22F8307B}"/>
              </a:ext>
            </a:extLst>
          </p:cNvPr>
          <p:cNvPicPr>
            <a:picLocks noChangeAspect="1"/>
          </p:cNvPicPr>
          <p:nvPr/>
        </p:nvPicPr>
        <p:blipFill>
          <a:blip r:embed="rId4"/>
          <a:stretch>
            <a:fillRect/>
          </a:stretch>
        </p:blipFill>
        <p:spPr>
          <a:xfrm>
            <a:off x="9639093" y="3771900"/>
            <a:ext cx="1675238" cy="2286000"/>
          </a:xfrm>
          <a:prstGeom prst="rect">
            <a:avLst/>
          </a:prstGeom>
        </p:spPr>
      </p:pic>
      <p:sp>
        <p:nvSpPr>
          <p:cNvPr id="8" name="TextBox 7">
            <a:extLst>
              <a:ext uri="{FF2B5EF4-FFF2-40B4-BE49-F238E27FC236}">
                <a16:creationId xmlns:a16="http://schemas.microsoft.com/office/drawing/2014/main" id="{0769D9DF-A525-4859-A59A-A63558BC4D32}"/>
              </a:ext>
            </a:extLst>
          </p:cNvPr>
          <p:cNvSpPr txBox="1"/>
          <p:nvPr/>
        </p:nvSpPr>
        <p:spPr>
          <a:xfrm>
            <a:off x="9599624" y="3427303"/>
            <a:ext cx="1675238" cy="276999"/>
          </a:xfrm>
          <a:prstGeom prst="rect">
            <a:avLst/>
          </a:prstGeom>
          <a:noFill/>
        </p:spPr>
        <p:txBody>
          <a:bodyPr wrap="square" rtlCol="0">
            <a:spAutoFit/>
          </a:bodyPr>
          <a:lstStyle/>
          <a:p>
            <a:r>
              <a:rPr lang="en-US" sz="1200" dirty="0" err="1"/>
              <a:t>Vapnik</a:t>
            </a:r>
            <a:r>
              <a:rPr lang="en-US" sz="1200" dirty="0"/>
              <a:t> (1936-present)</a:t>
            </a:r>
          </a:p>
        </p:txBody>
      </p:sp>
      <p:sp>
        <p:nvSpPr>
          <p:cNvPr id="10" name="TextBox 9">
            <a:extLst>
              <a:ext uri="{FF2B5EF4-FFF2-40B4-BE49-F238E27FC236}">
                <a16:creationId xmlns:a16="http://schemas.microsoft.com/office/drawing/2014/main" id="{57D0A413-5AE2-4F45-9946-DFCB291E797A}"/>
              </a:ext>
            </a:extLst>
          </p:cNvPr>
          <p:cNvSpPr txBox="1"/>
          <p:nvPr/>
        </p:nvSpPr>
        <p:spPr>
          <a:xfrm>
            <a:off x="9599623" y="6038463"/>
            <a:ext cx="1877029" cy="276999"/>
          </a:xfrm>
          <a:prstGeom prst="rect">
            <a:avLst/>
          </a:prstGeom>
          <a:noFill/>
        </p:spPr>
        <p:txBody>
          <a:bodyPr wrap="square" rtlCol="0">
            <a:spAutoFit/>
          </a:bodyPr>
          <a:lstStyle/>
          <a:p>
            <a:r>
              <a:rPr lang="en-US" sz="1200" dirty="0" err="1"/>
              <a:t>Chervonenkis</a:t>
            </a:r>
            <a:r>
              <a:rPr lang="en-US" sz="1200" dirty="0"/>
              <a:t> (1938-2014)</a:t>
            </a:r>
          </a:p>
        </p:txBody>
      </p:sp>
      <p:sp>
        <p:nvSpPr>
          <p:cNvPr id="9" name="Rectangle 8">
            <a:extLst>
              <a:ext uri="{FF2B5EF4-FFF2-40B4-BE49-F238E27FC236}">
                <a16:creationId xmlns:a16="http://schemas.microsoft.com/office/drawing/2014/main" id="{5721EB73-FE17-4958-82E7-600366B0C22E}"/>
              </a:ext>
            </a:extLst>
          </p:cNvPr>
          <p:cNvSpPr/>
          <p:nvPr/>
        </p:nvSpPr>
        <p:spPr>
          <a:xfrm>
            <a:off x="907807" y="4907196"/>
            <a:ext cx="8338829" cy="523220"/>
          </a:xfrm>
          <a:prstGeom prst="rect">
            <a:avLst/>
          </a:prstGeom>
        </p:spPr>
        <p:txBody>
          <a:bodyPr wrap="square">
            <a:spAutoFit/>
          </a:bodyPr>
          <a:lstStyle/>
          <a:p>
            <a:r>
              <a:rPr lang="en-US" sz="1400" dirty="0">
                <a:hlinkClick r:id="rId5"/>
              </a:rPr>
              <a:t>https://www.kdnuggets.com/2016/07/guyon-data-mining-history-svm-support-vector-machines.html</a:t>
            </a:r>
            <a:r>
              <a:rPr lang="en-US" sz="1400" dirty="0"/>
              <a:t> </a:t>
            </a:r>
          </a:p>
          <a:p>
            <a:r>
              <a:rPr lang="en-US" sz="1400" dirty="0">
                <a:hlinkClick r:id="rId6"/>
              </a:rPr>
              <a:t>https://link.springer.com/chapter/10.1007%2F978-3-642-41136-6_3</a:t>
            </a:r>
            <a:r>
              <a:rPr lang="en-US" sz="1400" dirty="0"/>
              <a:t> </a:t>
            </a:r>
          </a:p>
        </p:txBody>
      </p:sp>
      <p:sp>
        <p:nvSpPr>
          <p:cNvPr id="11" name="Footer Placeholder 10">
            <a:extLst>
              <a:ext uri="{FF2B5EF4-FFF2-40B4-BE49-F238E27FC236}">
                <a16:creationId xmlns:a16="http://schemas.microsoft.com/office/drawing/2014/main" id="{83D635E0-C787-457E-B212-EA77B278890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28386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Overview of Support Vector Machines</a:t>
            </a:r>
          </a:p>
        </p:txBody>
      </p:sp>
      <p:graphicFrame>
        <p:nvGraphicFramePr>
          <p:cNvPr id="4" name="Content Placeholder 3">
            <a:extLst>
              <a:ext uri="{FF2B5EF4-FFF2-40B4-BE49-F238E27FC236}">
                <a16:creationId xmlns:a16="http://schemas.microsoft.com/office/drawing/2014/main" id="{EFE7EFAB-9016-473C-A859-944686D8ED35}"/>
              </a:ext>
            </a:extLst>
          </p:cNvPr>
          <p:cNvGraphicFramePr>
            <a:graphicFrameLocks noGrp="1"/>
          </p:cNvGraphicFramePr>
          <p:nvPr>
            <p:ph idx="1"/>
            <p:extLst>
              <p:ext uri="{D42A27DB-BD31-4B8C-83A1-F6EECF244321}">
                <p14:modId xmlns:p14="http://schemas.microsoft.com/office/powerpoint/2010/main" val="18274299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sp>
        <p:nvSpPr>
          <p:cNvPr id="3" name="Footer Placeholder 2">
            <a:extLst>
              <a:ext uri="{FF2B5EF4-FFF2-40B4-BE49-F238E27FC236}">
                <a16:creationId xmlns:a16="http://schemas.microsoft.com/office/drawing/2014/main" id="{5B8D3433-9427-4A49-AE14-03B6AFB1338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882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Two Groups of Points?</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a:p>
        </p:txBody>
      </p:sp>
      <p:pic>
        <p:nvPicPr>
          <p:cNvPr id="1026" name="Picture 2" descr="Related image">
            <a:extLst>
              <a:ext uri="{FF2B5EF4-FFF2-40B4-BE49-F238E27FC236}">
                <a16:creationId xmlns:a16="http://schemas.microsoft.com/office/drawing/2014/main" id="{6DDB55BF-F856-4E5C-82FF-868285AF8D31}"/>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0E45757-25AD-482F-97DE-50CE615FF268}"/>
              </a:ext>
            </a:extLst>
          </p:cNvPr>
          <p:cNvSpPr/>
          <p:nvPr/>
        </p:nvSpPr>
        <p:spPr>
          <a:xfrm>
            <a:off x="822679" y="1615900"/>
            <a:ext cx="2370666"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100 Observations</a:t>
            </a:r>
          </a:p>
        </p:txBody>
      </p:sp>
      <p:sp>
        <p:nvSpPr>
          <p:cNvPr id="12" name="Speech Bubble: Oval 11">
            <a:extLst>
              <a:ext uri="{FF2B5EF4-FFF2-40B4-BE49-F238E27FC236}">
                <a16:creationId xmlns:a16="http://schemas.microsoft.com/office/drawing/2014/main" id="{F8F1256D-21DB-4531-B807-22CDF5274664}"/>
              </a:ext>
            </a:extLst>
          </p:cNvPr>
          <p:cNvSpPr/>
          <p:nvPr/>
        </p:nvSpPr>
        <p:spPr>
          <a:xfrm>
            <a:off x="3386667" y="1604963"/>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Continuous Features X and Y</a:t>
            </a:r>
          </a:p>
        </p:txBody>
      </p:sp>
      <p:pic>
        <p:nvPicPr>
          <p:cNvPr id="3" name="Picture 2">
            <a:extLst>
              <a:ext uri="{FF2B5EF4-FFF2-40B4-BE49-F238E27FC236}">
                <a16:creationId xmlns:a16="http://schemas.microsoft.com/office/drawing/2014/main" id="{AE1546CF-7CDF-40B3-A10E-EA897054D761}"/>
              </a:ext>
            </a:extLst>
          </p:cNvPr>
          <p:cNvPicPr>
            <a:picLocks noChangeAspect="1"/>
          </p:cNvPicPr>
          <p:nvPr/>
        </p:nvPicPr>
        <p:blipFill>
          <a:blip r:embed="rId4"/>
          <a:stretch>
            <a:fillRect/>
          </a:stretch>
        </p:blipFill>
        <p:spPr>
          <a:xfrm>
            <a:off x="6753896" y="1600200"/>
            <a:ext cx="4719484" cy="4572000"/>
          </a:xfrm>
          <a:prstGeom prst="rect">
            <a:avLst/>
          </a:prstGeom>
        </p:spPr>
      </p:pic>
      <p:sp>
        <p:nvSpPr>
          <p:cNvPr id="4" name="Footer Placeholder 3">
            <a:extLst>
              <a:ext uri="{FF2B5EF4-FFF2-40B4-BE49-F238E27FC236}">
                <a16:creationId xmlns:a16="http://schemas.microsoft.com/office/drawing/2014/main" id="{E249C134-9E75-4BA3-9111-9D3D6606E99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747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Column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ormAutofit/>
              </a:bodyPr>
              <a:lstStyle/>
              <a:p>
                <a:pPr marL="0" indent="0">
                  <a:buNone/>
                </a:pPr>
                <a:r>
                  <a:rPr lang="en-US" u="sng" dirty="0"/>
                  <a:t>Example</a:t>
                </a:r>
              </a:p>
              <a:p>
                <a:pPr marL="0" indent="0">
                  <a:buNone/>
                </a:pPr>
                <a:endParaRPr lang="en-US" dirty="0">
                  <a:latin typeface="Cambria Math" panose="02040503050406030204" pitchFamily="18" charset="0"/>
                </a:endParaRPr>
              </a:p>
              <a:p>
                <a14:m>
                  <m:oMath xmlns:m="http://schemas.openxmlformats.org/officeDocument/2006/math">
                    <m:r>
                      <a:rPr lang="en-US" b="1" i="0" smtClean="0">
                        <a:latin typeface="Cambria Math" panose="02040503050406030204" pitchFamily="18" charset="0"/>
                      </a:rPr>
                      <m:t>𝐰</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7</m:t>
                                  </m:r>
                                </m:e>
                              </m:eqArr>
                            </m:e>
                          </m:mr>
                        </m:m>
                      </m:e>
                    </m:d>
                  </m:oMath>
                </a14:m>
                <a:endParaRPr lang="en-US" b="0" dirty="0"/>
              </a:p>
              <a:p>
                <a:r>
                  <a:rPr lang="en-US" dirty="0"/>
                  <a:t>Dimension of </a:t>
                </a:r>
                <a14:m>
                  <m:oMath xmlns:m="http://schemas.openxmlformats.org/officeDocument/2006/math">
                    <m:r>
                      <a:rPr lang="en-US" b="1">
                        <a:latin typeface="Cambria Math" panose="02040503050406030204" pitchFamily="18" charset="0"/>
                      </a:rPr>
                      <m:t>𝐰</m:t>
                    </m:r>
                  </m:oMath>
                </a14:m>
                <a:r>
                  <a:rPr lang="en-US" dirty="0"/>
                  <a:t> is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t="-2183"/>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b="1" dirty="0"/>
              <a:t>column vector</a:t>
            </a:r>
            <a:r>
              <a:rPr lang="en-US" dirty="0"/>
              <a:t> is an array of numbers that are listed as a column.</a:t>
            </a:r>
          </a:p>
          <a:p>
            <a:r>
              <a:rPr lang="en-US" dirty="0"/>
              <a:t>Denote the column vector in boldface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dimension</a:t>
                </a:r>
                <a:r>
                  <a:rPr lang="en-US" dirty="0"/>
                  <a:t> of a column vector is written 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is the number of elements in the column vector.</a:t>
                </a:r>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838200" y="3965024"/>
                <a:ext cx="6215743" cy="2214530"/>
              </a:xfrm>
              <a:prstGeom prst="rect">
                <a:avLst/>
              </a:prstGeom>
              <a:blipFill>
                <a:blip r:embed="rId4"/>
                <a:stretch>
                  <a:fillRect l="-166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0371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Row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ormAutofit/>
              </a:bodyPr>
              <a:lstStyle/>
              <a:p>
                <a:pPr marL="0" indent="0">
                  <a:buNone/>
                </a:pPr>
                <a:r>
                  <a:rPr lang="en-US" u="sng" dirty="0"/>
                  <a:t>Example</a:t>
                </a:r>
              </a:p>
              <a:p>
                <a:pPr marL="0" indent="0">
                  <a:buNone/>
                </a:pPr>
                <a:endParaRPr lang="en-US" dirty="0">
                  <a:latin typeface="Cambria Math" panose="02040503050406030204" pitchFamily="18" charset="0"/>
                </a:endParaRPr>
              </a:p>
              <a:p>
                <a14:m>
                  <m:oMath xmlns:m="http://schemas.openxmlformats.org/officeDocument/2006/math">
                    <m:r>
                      <a:rPr lang="en-US" b="1" i="0" smtClean="0">
                        <a:latin typeface="Cambria Math" panose="02040503050406030204" pitchFamily="18" charset="0"/>
                      </a:rPr>
                      <m:t>𝐰</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a14:m>
                <a:endParaRPr lang="en-US" b="0" dirty="0"/>
              </a:p>
              <a:p>
                <a:r>
                  <a:rPr lang="en-US" dirty="0"/>
                  <a:t>Dimension of </a:t>
                </a:r>
                <a14:m>
                  <m:oMath xmlns:m="http://schemas.openxmlformats.org/officeDocument/2006/math">
                    <m:r>
                      <a:rPr lang="en-US" b="1">
                        <a:latin typeface="Cambria Math" panose="02040503050406030204" pitchFamily="18" charset="0"/>
                      </a:rPr>
                      <m:t>𝐰</m:t>
                    </m:r>
                  </m:oMath>
                </a14:m>
                <a:r>
                  <a:rPr lang="en-US" dirty="0"/>
                  <a:t> is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×3</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t="-2183"/>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b="1" dirty="0"/>
              <a:t>row vector</a:t>
            </a:r>
            <a:r>
              <a:rPr lang="en-US" dirty="0"/>
              <a:t> is an array of numbers that are listed as a row.</a:t>
            </a:r>
          </a:p>
          <a:p>
            <a:r>
              <a:rPr lang="en-US" dirty="0"/>
              <a:t>Denote the row vector in boldface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dimension</a:t>
                </a:r>
                <a:r>
                  <a:rPr lang="en-US" dirty="0"/>
                  <a:t> of a row vector is written as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oMath>
                </a14:m>
                <a:r>
                  <a:rPr lang="en-US" dirty="0"/>
                  <a:t> 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is the number of elements in the row vector.</a:t>
                </a:r>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838200" y="3965024"/>
                <a:ext cx="6215743" cy="2214530"/>
              </a:xfrm>
              <a:prstGeom prst="rect">
                <a:avLst/>
              </a:prstGeom>
              <a:blipFill>
                <a:blip r:embed="rId4"/>
                <a:stretch>
                  <a:fillRect l="-166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6456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Transpose Operator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chor="ctr">
                <a:normAutofit/>
              </a:bodyPr>
              <a:lstStyle/>
              <a:p>
                <a:pPr marL="0" indent="0">
                  <a:buNone/>
                </a:pPr>
                <a:r>
                  <a:rPr lang="en-US" u="sng" dirty="0"/>
                  <a:t>Example</a:t>
                </a:r>
              </a:p>
              <a:p>
                <a:pPr marL="0" indent="0">
                  <a:buNone/>
                </a:pPr>
                <a:endParaRPr lang="en-US" u="sng" dirty="0"/>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d>
                  </m:oMath>
                </a14:m>
                <a:endParaRPr lang="en-US" b="1" i="0" dirty="0">
                  <a:latin typeface="Cambria Math" panose="02040503050406030204" pitchFamily="18" charset="0"/>
                </a:endParaRPr>
              </a:p>
              <a:p>
                <a14:m>
                  <m:oMath xmlns:m="http://schemas.openxmlformats.org/officeDocument/2006/math">
                    <m:sSup>
                      <m:sSupPr>
                        <m:ctrlPr>
                          <a:rPr lang="en-US" b="1"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Transpose</a:t>
            </a:r>
            <a:r>
              <a:rPr lang="en-US" dirty="0"/>
              <a:t> operator transforms a column vector to a row vector, and vice versa</a:t>
            </a:r>
          </a:p>
          <a:p>
            <a:r>
              <a:rPr lang="en-US" dirty="0"/>
              <a:t>Denote by a superscript </a:t>
            </a:r>
            <a:r>
              <a:rPr lang="en-US" i="1" dirty="0"/>
              <a:t>t</a:t>
            </a:r>
          </a:p>
        </p:txBody>
      </p:sp>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general, the </a:t>
            </a:r>
            <a:r>
              <a:rPr lang="en-US" b="1" dirty="0"/>
              <a:t>Transpose</a:t>
            </a:r>
            <a:r>
              <a:rPr lang="en-US" dirty="0"/>
              <a:t> operator interchanges the row and the column dimensions</a:t>
            </a:r>
          </a:p>
          <a:p>
            <a:endParaRPr lang="en-US" dirty="0"/>
          </a:p>
        </p:txBody>
      </p:sp>
    </p:spTree>
    <p:extLst>
      <p:ext uri="{BB962C8B-B14F-4D97-AF65-F5344CB8AC3E}">
        <p14:creationId xmlns:p14="http://schemas.microsoft.com/office/powerpoint/2010/main" val="1151984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Inner Product of Two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3519196" cy="4448432"/>
              </a:xfrm>
              <a:ln w="19050">
                <a:solidFill>
                  <a:schemeClr val="tx1"/>
                </a:solidFill>
              </a:ln>
            </p:spPr>
            <p:txBody>
              <a:bodyPr anchor="ctr">
                <a:normAutofit/>
              </a:bodyPr>
              <a:lstStyle/>
              <a:p>
                <a:r>
                  <a:rPr lang="en-US" dirty="0"/>
                  <a:t>Let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r>
                      <a:rPr lang="en-US" b="1" i="0" smtClean="0">
                        <a:latin typeface="Cambria Math" panose="02040503050406030204" pitchFamily="18" charset="0"/>
                      </a:rPr>
                      <m:t>𝐯</m:t>
                    </m:r>
                    <m:r>
                      <a:rPr lang="en-US" b="1" i="1">
                        <a:latin typeface="Cambria Math" panose="02040503050406030204" pitchFamily="18" charset="0"/>
                      </a:rPr>
                      <m:t> </m:t>
                    </m:r>
                  </m:oMath>
                </a14:m>
                <a:r>
                  <a:rPr lang="en-US" dirty="0"/>
                  <a:t>be two column vector</a:t>
                </a:r>
              </a:p>
              <a:p>
                <a:r>
                  <a:rPr lang="en-US" dirty="0"/>
                  <a:t>Both vectors have the same dimension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endParaRPr lang="en-US" b="1" i="0" dirty="0">
                  <a:latin typeface="Cambria Math" panose="02040503050406030204" pitchFamily="18" charset="0"/>
                </a:endParaRPr>
              </a:p>
              <a:p>
                <a:endParaRPr lang="en-US" b="1"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3519196" cy="4448432"/>
              </a:xfrm>
              <a:blipFill>
                <a:blip r:embed="rId3"/>
                <a:stretch>
                  <a:fillRect l="-2931" r="-345"/>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4604657" y="1711196"/>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b="1" smtClean="0">
                        <a:latin typeface="Cambria Math" panose="02040503050406030204" pitchFamily="18" charset="0"/>
                      </a:rPr>
                      <m:t>𝐰</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mr>
                        </m:m>
                      </m:e>
                    </m:d>
                  </m:oMath>
                </a14:m>
                <a:r>
                  <a:rPr lang="en-US" dirty="0"/>
                  <a:t> and </a:t>
                </a:r>
                <a14:m>
                  <m:oMath xmlns:m="http://schemas.openxmlformats.org/officeDocument/2006/math">
                    <m:r>
                      <a:rPr lang="en-US" b="1" i="0" smtClean="0">
                        <a:latin typeface="Cambria Math" panose="02040503050406030204" pitchFamily="18" charset="0"/>
                      </a:rPr>
                      <m:t>𝐯</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e>
                          </m:mr>
                        </m:m>
                      </m:e>
                    </m:d>
                  </m:oMath>
                </a14:m>
                <a:r>
                  <a:rPr lang="en-US" dirty="0"/>
                  <a:t>  </a:t>
                </a:r>
              </a:p>
            </p:txBody>
          </p:sp>
        </mc:Choice>
        <mc:Fallback xmlns="">
          <p:sp>
            <p:nvSpPr>
              <p:cNvPr id="8" name="Content Placeholder 2">
                <a:extLst>
                  <a:ext uri="{FF2B5EF4-FFF2-40B4-BE49-F238E27FC236}">
                    <a16:creationId xmlns:a16="http://schemas.microsoft.com/office/drawing/2014/main" id="{2D0DB987-7475-4D25-BA45-0B3FDCEA2331}"/>
                  </a:ext>
                </a:extLst>
              </p:cNvPr>
              <p:cNvSpPr txBox="1">
                <a:spLocks noRot="1" noChangeAspect="1" noMove="1" noResize="1" noEditPoints="1" noAdjustHandles="1" noChangeArrowheads="1" noChangeShapeType="1" noTextEdit="1"/>
              </p:cNvSpPr>
              <p:nvPr/>
            </p:nvSpPr>
            <p:spPr>
              <a:xfrm>
                <a:off x="4604657" y="1711196"/>
                <a:ext cx="6215743" cy="2057107"/>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4604657" y="391490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inner product of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r>
                      <a:rPr lang="en-US" b="1">
                        <a:latin typeface="Cambria Math" panose="02040503050406030204" pitchFamily="18" charset="0"/>
                      </a:rPr>
                      <m:t>𝐯</m:t>
                    </m:r>
                    <m:r>
                      <a:rPr lang="en-US" b="1" i="1">
                        <a:latin typeface="Cambria Math" panose="02040503050406030204" pitchFamily="18" charset="0"/>
                      </a:rPr>
                      <m:t> </m:t>
                    </m:r>
                  </m:oMath>
                </a14:m>
                <a:r>
                  <a:rPr lang="en-US" dirty="0"/>
                  <a:t>is denoted as </a:t>
                </a:r>
                <a14:m>
                  <m:oMath xmlns:m="http://schemas.openxmlformats.org/officeDocument/2006/math">
                    <m:d>
                      <m:dPr>
                        <m:begChr m:val="⟨"/>
                        <m:endChr m:val="⟩"/>
                        <m:ctrlPr>
                          <a:rPr lang="en-US" i="1" smtClean="0">
                            <a:latin typeface="Cambria Math" panose="02040503050406030204" pitchFamily="18" charset="0"/>
                          </a:rPr>
                        </m:ctrlPr>
                      </m:dPr>
                      <m:e>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𝐯</m:t>
                        </m:r>
                      </m:e>
                    </m:d>
                  </m:oMath>
                </a14:m>
                <a:r>
                  <a:rPr lang="en-US" dirty="0"/>
                  <a:t> or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𝐯</m:t>
                    </m:r>
                  </m:oMath>
                </a14:m>
                <a:r>
                  <a:rPr lang="en-US" dirty="0"/>
                  <a:t>, is the sum of the products of the elements</a:t>
                </a:r>
              </a:p>
              <a:p>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𝐯</m:t>
                        </m:r>
                      </m:e>
                    </m:d>
                    <m:r>
                      <a:rPr lang="en-US" b="1"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nary>
                  </m:oMath>
                </a14:m>
                <a:endParaRPr lang="en-US" dirty="0"/>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4604657" y="3914904"/>
                <a:ext cx="6215743" cy="2214530"/>
              </a:xfrm>
              <a:prstGeom prst="rect">
                <a:avLst/>
              </a:prstGeom>
              <a:blipFill>
                <a:blip r:embed="rId5"/>
                <a:stretch>
                  <a:fillRect l="-1662" r="-1271"/>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7347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Norm of a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3519196" cy="4448432"/>
              </a:xfrm>
              <a:ln w="19050">
                <a:solidFill>
                  <a:schemeClr val="tx1"/>
                </a:solidFill>
              </a:ln>
            </p:spPr>
            <p:txBody>
              <a:bodyPr anchor="ctr">
                <a:normAutofit/>
              </a:bodyPr>
              <a:lstStyle/>
              <a:p>
                <a:r>
                  <a:rPr lang="en-US" dirty="0"/>
                  <a:t>Let </a:t>
                </a:r>
                <a14:m>
                  <m:oMath xmlns:m="http://schemas.openxmlformats.org/officeDocument/2006/math">
                    <m:r>
                      <a:rPr lang="en-US" b="1">
                        <a:latin typeface="Cambria Math" panose="02040503050406030204" pitchFamily="18" charset="0"/>
                      </a:rPr>
                      <m:t>𝐰</m:t>
                    </m:r>
                  </m:oMath>
                </a14:m>
                <a:r>
                  <a:rPr lang="en-US" dirty="0"/>
                  <a:t> be a column vector of dimension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endParaRPr lang="en-US" u="sng" dirty="0"/>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mr>
                        </m:m>
                      </m:e>
                    </m:d>
                  </m:oMath>
                </a14:m>
                <a:endParaRPr lang="en-US" b="1" i="0" dirty="0">
                  <a:latin typeface="Cambria Math" panose="02040503050406030204" pitchFamily="18" charset="0"/>
                </a:endParaRPr>
              </a:p>
              <a:p>
                <a:endParaRPr lang="en-US" b="1"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3519196" cy="4448432"/>
              </a:xfrm>
              <a:blipFill>
                <a:blip r:embed="rId3"/>
                <a:stretch>
                  <a:fillRect l="-2931"/>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4604657" y="1711196"/>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transpose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𝑘</m:t>
                            </m:r>
                          </m:sub>
                        </m:sSub>
                      </m:e>
                    </m:d>
                  </m:oMath>
                </a14:m>
                <a:r>
                  <a:rPr lang="en-US" dirty="0"/>
                  <a:t>  </a:t>
                </a:r>
              </a:p>
            </p:txBody>
          </p:sp>
        </mc:Choice>
        <mc:Fallback xmlns="">
          <p:sp>
            <p:nvSpPr>
              <p:cNvPr id="8" name="Content Placeholder 2">
                <a:extLst>
                  <a:ext uri="{FF2B5EF4-FFF2-40B4-BE49-F238E27FC236}">
                    <a16:creationId xmlns:a16="http://schemas.microsoft.com/office/drawing/2014/main" id="{2D0DB987-7475-4D25-BA45-0B3FDCEA2331}"/>
                  </a:ext>
                </a:extLst>
              </p:cNvPr>
              <p:cNvSpPr txBox="1">
                <a:spLocks noRot="1" noChangeAspect="1" noMove="1" noResize="1" noEditPoints="1" noAdjustHandles="1" noChangeArrowheads="1" noChangeShapeType="1" noTextEdit="1"/>
              </p:cNvSpPr>
              <p:nvPr/>
            </p:nvSpPr>
            <p:spPr>
              <a:xfrm>
                <a:off x="4604657" y="1711196"/>
                <a:ext cx="6215743" cy="2057107"/>
              </a:xfrm>
              <a:prstGeom prst="rect">
                <a:avLst/>
              </a:prstGeom>
              <a:blipFill>
                <a:blip r:embed="rId4"/>
                <a:stretch>
                  <a:fillRect l="-166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4604657" y="391490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norm of a vector, denoted as </a:t>
                </a:r>
                <a14:m>
                  <m:oMath xmlns:m="http://schemas.openxmlformats.org/officeDocument/2006/math">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𝐰</m:t>
                        </m:r>
                      </m:e>
                    </m:d>
                  </m:oMath>
                </a14:m>
                <a:r>
                  <a:rPr lang="en-US" dirty="0"/>
                  <a:t>, is the square root of the sum of squared of the elements</a:t>
                </a:r>
              </a:p>
              <a:p>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𝐰</m:t>
                        </m:r>
                      </m:e>
                    </m:d>
                    <m:r>
                      <a:rPr lang="en-US" b="1" i="1" smtClean="0">
                        <a:latin typeface="Cambria Math" panose="02040503050406030204" pitchFamily="18" charset="0"/>
                      </a:rPr>
                      <m:t>=</m:t>
                    </m:r>
                    <m:rad>
                      <m:radPr>
                        <m:degHide m:val="on"/>
                        <m:ctrlPr>
                          <a:rPr lang="en-US" i="1" smtClean="0">
                            <a:latin typeface="Cambria Math" panose="02040503050406030204" pitchFamily="18" charset="0"/>
                          </a:rPr>
                        </m:ctrlPr>
                      </m:radPr>
                      <m:deg/>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e>
                        </m:d>
                      </m:e>
                    </m:rad>
                  </m:oMath>
                </a14:m>
                <a:endParaRPr lang="en-US" b="1" dirty="0"/>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4604657" y="3914904"/>
                <a:ext cx="6215743" cy="2214530"/>
              </a:xfrm>
              <a:prstGeom prst="rect">
                <a:avLst/>
              </a:prstGeom>
              <a:blipFill>
                <a:blip r:embed="rId5"/>
                <a:stretch>
                  <a:fillRect l="-1662" t="-3279" r="-3030"/>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526746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134350" cy="4351338"/>
              </a:xfrm>
            </p:spPr>
            <p:txBody>
              <a:bodyPr>
                <a:normAutofit/>
              </a:bodyPr>
              <a:lstStyle/>
              <a:p>
                <a:r>
                  <a:rPr lang="en-US" dirty="0"/>
                  <a:t>Let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𝑝</m:t>
                            </m:r>
                          </m:sub>
                        </m:sSub>
                      </m:e>
                    </m:d>
                  </m:oMath>
                </a14:m>
                <a:r>
                  <a:rPr lang="en-US" dirty="0"/>
                  <a:t> be a given vector of scalars and at least one of them is not zero.</a:t>
                </a:r>
              </a:p>
              <a:p>
                <a:r>
                  <a:rPr lang="en-US" dirty="0"/>
                  <a:t>Let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𝐱</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𝑝</m:t>
                            </m:r>
                          </m:sub>
                        </m:sSub>
                      </m:e>
                    </m:d>
                  </m:oMath>
                </a14:m>
                <a:r>
                  <a:rPr lang="en-US" dirty="0"/>
                  <a:t> be a general vector in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𝑝</m:t>
                        </m:r>
                      </m:sup>
                    </m:sSup>
                  </m:oMath>
                </a14:m>
                <a:r>
                  <a:rPr lang="en-US" dirty="0"/>
                  <a:t> the </a:t>
                </a:r>
                <a:r>
                  <a:rPr lang="en-US" i="1" dirty="0"/>
                  <a:t>p</a:t>
                </a:r>
                <a:r>
                  <a:rPr lang="en-US" dirty="0"/>
                  <a:t>-dimensional space of real numbers.</a:t>
                </a:r>
              </a:p>
              <a:p>
                <a:r>
                  <a:rPr lang="en-US" dirty="0"/>
                  <a:t>The set </a:t>
                </a:r>
                <a14:m>
                  <m:oMath xmlns:m="http://schemas.openxmlformats.org/officeDocument/2006/math">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for a constant </a:t>
                </a:r>
                <a14:m>
                  <m:oMath xmlns:m="http://schemas.openxmlformats.org/officeDocument/2006/math">
                    <m:r>
                      <a:rPr lang="en-US" i="1">
                        <a:latin typeface="Cambria Math" panose="02040503050406030204" pitchFamily="18" charset="0"/>
                      </a:rPr>
                      <m:t>𝑐</m:t>
                    </m:r>
                  </m:oMath>
                </a14:m>
                <a:r>
                  <a:rPr lang="en-US" dirty="0"/>
                  <a:t> is a hyperplane.  In other words, a hyperplane is a subspace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134350" cy="4351338"/>
              </a:xfrm>
              <a:blipFill>
                <a:blip r:embed="rId3"/>
                <a:stretch>
                  <a:fillRect l="-1349" t="-140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pic>
        <p:nvPicPr>
          <p:cNvPr id="5" name="Picture 4">
            <a:extLst>
              <a:ext uri="{FF2B5EF4-FFF2-40B4-BE49-F238E27FC236}">
                <a16:creationId xmlns:a16="http://schemas.microsoft.com/office/drawing/2014/main" id="{E085BF4D-7581-43EF-BE57-0B0B321645B7}"/>
              </a:ext>
            </a:extLst>
          </p:cNvPr>
          <p:cNvPicPr>
            <a:picLocks/>
          </p:cNvPicPr>
          <p:nvPr/>
        </p:nvPicPr>
        <p:blipFill>
          <a:blip r:embed="rId4"/>
          <a:stretch>
            <a:fillRect/>
          </a:stretch>
        </p:blipFill>
        <p:spPr>
          <a:xfrm>
            <a:off x="8966906" y="2011362"/>
            <a:ext cx="2743200" cy="2743200"/>
          </a:xfrm>
          <a:prstGeom prst="rect">
            <a:avLst/>
          </a:prstGeom>
        </p:spPr>
      </p:pic>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04491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Examples of a Hyperplane</a:t>
            </a: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extLst>
                  <p:ext uri="{D42A27DB-BD31-4B8C-83A1-F6EECF244321}">
                    <p14:modId xmlns:p14="http://schemas.microsoft.com/office/powerpoint/2010/main" val="2678365488"/>
                  </p:ext>
                </p:extLst>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extLst>
                  <p:ext uri="{D42A27DB-BD31-4B8C-83A1-F6EECF244321}">
                    <p14:modId xmlns:p14="http://schemas.microsoft.com/office/powerpoint/2010/main" val="2678365488"/>
                  </p:ext>
                </p:extLst>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C857BFAC-B724-431F-86BB-095D8F5E764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172573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are the Support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7120093" cy="4351338"/>
              </a:xfrm>
            </p:spPr>
            <p:txBody>
              <a:bodyPr>
                <a:normAutofit/>
              </a:bodyPr>
              <a:lstStyle/>
              <a:p>
                <a:r>
                  <a:rPr lang="en-US" dirty="0"/>
                  <a:t>Given a hyperplane, the support vectors are observations that are </a:t>
                </a:r>
                <a:r>
                  <a:rPr lang="en-US" i="1" dirty="0"/>
                  <a:t>nearest</a:t>
                </a:r>
                <a:r>
                  <a:rPr lang="en-US" dirty="0"/>
                  <a:t> to the hyperplane.</a:t>
                </a:r>
              </a:p>
              <a:p>
                <a:r>
                  <a:rPr lang="en-US" dirty="0"/>
                  <a:t>Change the hyperplane, get a different set of support vectors</a:t>
                </a:r>
              </a:p>
              <a:p>
                <a:r>
                  <a:rPr lang="en-US" dirty="0"/>
                  <a:t>They are the observations which have a high tendency to be misclassified.</a:t>
                </a:r>
              </a:p>
              <a:p>
                <a:r>
                  <a:rPr lang="en-US" dirty="0"/>
                  <a:t>They have direct and often the highest influence on the weights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oMath>
                </a14:m>
                <a:r>
                  <a:rPr lang="en-US" dirty="0"/>
                  <a:t>)  of the hyperplane.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7120093" cy="4351338"/>
              </a:xfrm>
              <a:blipFill>
                <a:blip r:embed="rId3"/>
                <a:stretch>
                  <a:fillRect l="-1542" t="-2241" b="-378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pic>
        <p:nvPicPr>
          <p:cNvPr id="4" name="Picture 3">
            <a:extLst>
              <a:ext uri="{FF2B5EF4-FFF2-40B4-BE49-F238E27FC236}">
                <a16:creationId xmlns:a16="http://schemas.microsoft.com/office/drawing/2014/main" id="{D0346AE1-AE1D-45FE-924F-5DB9737FA22C}"/>
              </a:ext>
            </a:extLst>
          </p:cNvPr>
          <p:cNvPicPr>
            <a:picLocks/>
          </p:cNvPicPr>
          <p:nvPr/>
        </p:nvPicPr>
        <p:blipFill>
          <a:blip r:embed="rId4"/>
          <a:stretch>
            <a:fillRect/>
          </a:stretch>
        </p:blipFill>
        <p:spPr>
          <a:xfrm>
            <a:off x="8017387" y="1825625"/>
            <a:ext cx="3200400" cy="1828800"/>
          </a:xfrm>
          <a:prstGeom prst="rect">
            <a:avLst/>
          </a:prstGeom>
        </p:spPr>
      </p:pic>
      <p:pic>
        <p:nvPicPr>
          <p:cNvPr id="5" name="Picture 4">
            <a:extLst>
              <a:ext uri="{FF2B5EF4-FFF2-40B4-BE49-F238E27FC236}">
                <a16:creationId xmlns:a16="http://schemas.microsoft.com/office/drawing/2014/main" id="{D06AD67D-6977-47AF-949B-B843CB2E2513}"/>
              </a:ext>
            </a:extLst>
          </p:cNvPr>
          <p:cNvPicPr>
            <a:picLocks/>
          </p:cNvPicPr>
          <p:nvPr/>
        </p:nvPicPr>
        <p:blipFill>
          <a:blip r:embed="rId5"/>
          <a:stretch>
            <a:fillRect/>
          </a:stretch>
        </p:blipFill>
        <p:spPr>
          <a:xfrm>
            <a:off x="8017387" y="4001294"/>
            <a:ext cx="3200400" cy="1828800"/>
          </a:xfrm>
          <a:prstGeom prst="rect">
            <a:avLst/>
          </a:prstGeom>
        </p:spPr>
      </p:pic>
      <p:sp>
        <p:nvSpPr>
          <p:cNvPr id="8" name="Footer Placeholder 7">
            <a:extLst>
              <a:ext uri="{FF2B5EF4-FFF2-40B4-BE49-F238E27FC236}">
                <a16:creationId xmlns:a16="http://schemas.microsoft.com/office/drawing/2014/main" id="{CFCBEDFC-DD7D-4CE8-A6D0-49D23090598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767409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Perceptron: A Linear Separator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input to the hidden node is the weighted sum </a:t>
                </a:r>
                <a14:m>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r>
                  <a:rPr lang="en-US" dirty="0"/>
                  <a:t>If this weighted sum is greater than a </a:t>
                </a:r>
                <a:r>
                  <a:rPr lang="en-US" i="1" dirty="0"/>
                  <a:t>threshold value </a:t>
                </a:r>
                <a14:m>
                  <m:oMath xmlns:m="http://schemas.openxmlformats.org/officeDocument/2006/math">
                    <m:r>
                      <a:rPr lang="en-US" i="1">
                        <a:latin typeface="Cambria Math" panose="02040503050406030204" pitchFamily="18" charset="0"/>
                      </a:rPr>
                      <m:t>𝑐</m:t>
                    </m:r>
                  </m:oMath>
                </a14:m>
                <a:r>
                  <a:rPr lang="en-US" dirty="0"/>
                  <a:t>, then the output from the hidden node is 1.  Otherwise, the output value is 0.</a:t>
                </a:r>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𝑝</m:t>
                        </m:r>
                      </m:sub>
                    </m:sSub>
                  </m:oMath>
                </a14:m>
                <a:r>
                  <a:rPr lang="en-US" dirty="0"/>
                  <a:t> and the threshold value </a:t>
                </a:r>
                <a14:m>
                  <m:oMath xmlns:m="http://schemas.openxmlformats.org/officeDocument/2006/math">
                    <m:r>
                      <a:rPr lang="en-US" i="1">
                        <a:latin typeface="Cambria Math" panose="02040503050406030204" pitchFamily="18" charset="0"/>
                      </a:rPr>
                      <m:t>𝑐</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5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a:p>
        </p:txBody>
      </p:sp>
      <p:sp>
        <p:nvSpPr>
          <p:cNvPr id="4" name="Footer Placeholder 3">
            <a:extLst>
              <a:ext uri="{FF2B5EF4-FFF2-40B4-BE49-F238E27FC236}">
                <a16:creationId xmlns:a16="http://schemas.microsoft.com/office/drawing/2014/main" id="{ADCF210C-3722-4B96-9DB7-8B41A603E11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039202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Which Linear Separator?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48200" cy="4351338"/>
              </a:xfrm>
            </p:spPr>
            <p:txBody>
              <a:bodyPr>
                <a:normAutofit/>
              </a:bodyPr>
              <a:lstStyle/>
              <a:p>
                <a:r>
                  <a:rPr lang="en-US" dirty="0"/>
                  <a:t>In the graph on the right, any linear separator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i="1">
                        <a:latin typeface="Cambria Math" panose="02040503050406030204" pitchFamily="18" charset="0"/>
                      </a:rPr>
                      <m:t> </m:t>
                    </m:r>
                  </m:oMath>
                </a14:m>
                <a:r>
                  <a:rPr lang="en-US" dirty="0"/>
                  <a:t>that lies between the red dashed line and the blue dashed line can separate the two obvious groups of observations.</a:t>
                </a:r>
              </a:p>
              <a:p>
                <a:r>
                  <a:rPr lang="en-US" dirty="0"/>
                  <a:t>In other words, there are infinite choices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80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4"/>
          <a:stretch>
            <a:fillRect/>
          </a:stretch>
        </p:blipFill>
        <p:spPr>
          <a:xfrm>
            <a:off x="5715697" y="1644758"/>
            <a:ext cx="6096000" cy="4572000"/>
          </a:xfrm>
          <a:prstGeom prst="rect">
            <a:avLst/>
          </a:prstGeom>
        </p:spPr>
      </p:pic>
      <p:cxnSp>
        <p:nvCxnSpPr>
          <p:cNvPr id="8" name="Straight Connector 7">
            <a:extLst>
              <a:ext uri="{FF2B5EF4-FFF2-40B4-BE49-F238E27FC236}">
                <a16:creationId xmlns:a16="http://schemas.microsoft.com/office/drawing/2014/main" id="{BBA87C82-8F16-4143-96FF-306EA86EB0AA}"/>
              </a:ext>
            </a:extLst>
          </p:cNvPr>
          <p:cNvCxnSpPr/>
          <p:nvPr/>
        </p:nvCxnSpPr>
        <p:spPr>
          <a:xfrm>
            <a:off x="5859624" y="3816220"/>
            <a:ext cx="5756988" cy="83042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653280-917F-4F63-B639-D9ED55667747}"/>
              </a:ext>
            </a:extLst>
          </p:cNvPr>
          <p:cNvCxnSpPr>
            <a:endCxn id="4" idx="2"/>
          </p:cNvCxnSpPr>
          <p:nvPr/>
        </p:nvCxnSpPr>
        <p:spPr>
          <a:xfrm>
            <a:off x="8557646" y="1865420"/>
            <a:ext cx="206051" cy="4351338"/>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 name="Arrow: Circular 15">
            <a:extLst>
              <a:ext uri="{FF2B5EF4-FFF2-40B4-BE49-F238E27FC236}">
                <a16:creationId xmlns:a16="http://schemas.microsoft.com/office/drawing/2014/main" id="{57766F44-E9BC-4EA3-B124-74AC0EF5A7A6}"/>
              </a:ext>
            </a:extLst>
          </p:cNvPr>
          <p:cNvSpPr/>
          <p:nvPr/>
        </p:nvSpPr>
        <p:spPr>
          <a:xfrm rot="19064445">
            <a:off x="6584181" y="2526577"/>
            <a:ext cx="2052734" cy="1334540"/>
          </a:xfrm>
          <a:prstGeom prst="circular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ircular 16">
            <a:extLst>
              <a:ext uri="{FF2B5EF4-FFF2-40B4-BE49-F238E27FC236}">
                <a16:creationId xmlns:a16="http://schemas.microsoft.com/office/drawing/2014/main" id="{5E840699-DDEE-4D2C-9AA1-7412833B8A47}"/>
              </a:ext>
            </a:extLst>
          </p:cNvPr>
          <p:cNvSpPr/>
          <p:nvPr/>
        </p:nvSpPr>
        <p:spPr>
          <a:xfrm rot="8778807">
            <a:off x="9238391" y="4641534"/>
            <a:ext cx="2052734" cy="133454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ooter Placeholder 4">
            <a:extLst>
              <a:ext uri="{FF2B5EF4-FFF2-40B4-BE49-F238E27FC236}">
                <a16:creationId xmlns:a16="http://schemas.microsoft.com/office/drawing/2014/main" id="{E17A3741-5E13-4C65-8064-57BBE37AC857}"/>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75302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Discover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a:p>
        </p:txBody>
      </p:sp>
      <p:pic>
        <p:nvPicPr>
          <p:cNvPr id="4" name="Picture 3">
            <a:extLst>
              <a:ext uri="{FF2B5EF4-FFF2-40B4-BE49-F238E27FC236}">
                <a16:creationId xmlns:a16="http://schemas.microsoft.com/office/drawing/2014/main" id="{25AADEF2-CBF8-4D45-8919-3F71D1A1413B}"/>
              </a:ext>
            </a:extLst>
          </p:cNvPr>
          <p:cNvPicPr>
            <a:picLocks noChangeAspect="1"/>
          </p:cNvPicPr>
          <p:nvPr/>
        </p:nvPicPr>
        <p:blipFill>
          <a:blip r:embed="rId3"/>
          <a:stretch>
            <a:fillRect/>
          </a:stretch>
        </p:blipFill>
        <p:spPr>
          <a:xfrm>
            <a:off x="2321011" y="3890963"/>
            <a:ext cx="1763224" cy="2286000"/>
          </a:xfrm>
          <a:prstGeom prst="rect">
            <a:avLst/>
          </a:prstGeom>
        </p:spPr>
      </p:pic>
      <p:sp>
        <p:nvSpPr>
          <p:cNvPr id="8" name="Thought Bubble: Cloud 7">
            <a:extLst>
              <a:ext uri="{FF2B5EF4-FFF2-40B4-BE49-F238E27FC236}">
                <a16:creationId xmlns:a16="http://schemas.microsoft.com/office/drawing/2014/main" id="{5106DE27-A3F7-4CBF-B96A-59886A09995F}"/>
              </a:ext>
            </a:extLst>
          </p:cNvPr>
          <p:cNvSpPr/>
          <p:nvPr/>
        </p:nvSpPr>
        <p:spPr>
          <a:xfrm>
            <a:off x="2374060" y="1604963"/>
            <a:ext cx="1857623" cy="1176163"/>
          </a:xfrm>
          <a:prstGeom prst="cloudCallout">
            <a:avLst>
              <a:gd name="adj1" fmla="val -5501"/>
              <a:gd name="adj2" fmla="val 133051"/>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 Clusters?</a:t>
            </a:r>
          </a:p>
        </p:txBody>
      </p:sp>
      <p:sp>
        <p:nvSpPr>
          <p:cNvPr id="18" name="Thought Bubble: Cloud 17">
            <a:extLst>
              <a:ext uri="{FF2B5EF4-FFF2-40B4-BE49-F238E27FC236}">
                <a16:creationId xmlns:a16="http://schemas.microsoft.com/office/drawing/2014/main" id="{CC66EE15-F4BC-45AE-982C-81F767966922}"/>
              </a:ext>
            </a:extLst>
          </p:cNvPr>
          <p:cNvSpPr/>
          <p:nvPr/>
        </p:nvSpPr>
        <p:spPr>
          <a:xfrm>
            <a:off x="327648" y="2252837"/>
            <a:ext cx="1857623" cy="1176163"/>
          </a:xfrm>
          <a:prstGeom prst="cloudCallout">
            <a:avLst>
              <a:gd name="adj1" fmla="val 57093"/>
              <a:gd name="adj2" fmla="val 83142"/>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K-Means Clustering</a:t>
            </a:r>
          </a:p>
        </p:txBody>
      </p:sp>
      <p:sp>
        <p:nvSpPr>
          <p:cNvPr id="19" name="Thought Bubble: Cloud 18">
            <a:extLst>
              <a:ext uri="{FF2B5EF4-FFF2-40B4-BE49-F238E27FC236}">
                <a16:creationId xmlns:a16="http://schemas.microsoft.com/office/drawing/2014/main" id="{767897D7-ABE3-46B1-B5D4-3B93AFD4CA91}"/>
              </a:ext>
            </a:extLst>
          </p:cNvPr>
          <p:cNvSpPr/>
          <p:nvPr/>
        </p:nvSpPr>
        <p:spPr>
          <a:xfrm>
            <a:off x="4273024" y="2034732"/>
            <a:ext cx="2319987" cy="1612371"/>
          </a:xfrm>
          <a:prstGeom prst="cloudCallout">
            <a:avLst>
              <a:gd name="adj1" fmla="val -70880"/>
              <a:gd name="adj2" fmla="val 5670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with Elbow and Silhouette Charts</a:t>
            </a:r>
          </a:p>
        </p:txBody>
      </p:sp>
      <p:pic>
        <p:nvPicPr>
          <p:cNvPr id="10" name="Picture 9">
            <a:extLst>
              <a:ext uri="{FF2B5EF4-FFF2-40B4-BE49-F238E27FC236}">
                <a16:creationId xmlns:a16="http://schemas.microsoft.com/office/drawing/2014/main" id="{8ADC8C48-37CE-4766-A68C-00D731EB8A74}"/>
              </a:ext>
            </a:extLst>
          </p:cNvPr>
          <p:cNvPicPr>
            <a:picLocks noChangeAspect="1"/>
          </p:cNvPicPr>
          <p:nvPr/>
        </p:nvPicPr>
        <p:blipFill>
          <a:blip r:embed="rId4"/>
          <a:stretch>
            <a:fillRect/>
          </a:stretch>
        </p:blipFill>
        <p:spPr>
          <a:xfrm>
            <a:off x="6753896" y="1600200"/>
            <a:ext cx="4719484" cy="4572000"/>
          </a:xfrm>
          <a:prstGeom prst="rect">
            <a:avLst/>
          </a:prstGeom>
        </p:spPr>
      </p:pic>
      <p:sp>
        <p:nvSpPr>
          <p:cNvPr id="3" name="Footer Placeholder 2">
            <a:extLst>
              <a:ext uri="{FF2B5EF4-FFF2-40B4-BE49-F238E27FC236}">
                <a16:creationId xmlns:a16="http://schemas.microsoft.com/office/drawing/2014/main" id="{E7896FCB-4B04-4491-AC93-C7BBA6997F67}"/>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544182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The Optimal Linear Separator</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48200" cy="4351338"/>
              </a:xfrm>
            </p:spPr>
            <p:txBody>
              <a:bodyPr>
                <a:normAutofit/>
              </a:bodyPr>
              <a:lstStyle/>
              <a:p>
                <a:r>
                  <a:rPr lang="en-US" dirty="0"/>
                  <a:t>SVM finds an optimal choice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 such that it maximizes the margin between the hyperplane and the support vectors.</a:t>
                </a:r>
              </a:p>
              <a:p>
                <a:r>
                  <a:rPr lang="en-US" dirty="0"/>
                  <a:t>As you can see, the hyperplane is fully specified by the support vectors and all other training observations are ignorable.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15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4"/>
          <a:stretch>
            <a:fillRect/>
          </a:stretch>
        </p:blipFill>
        <p:spPr>
          <a:xfrm>
            <a:off x="5715697" y="1644758"/>
            <a:ext cx="6096000" cy="4572000"/>
          </a:xfrm>
          <a:prstGeom prst="rect">
            <a:avLst/>
          </a:prstGeom>
        </p:spPr>
      </p:pic>
      <p:cxnSp>
        <p:nvCxnSpPr>
          <p:cNvPr id="9" name="Straight Connector 8">
            <a:extLst>
              <a:ext uri="{FF2B5EF4-FFF2-40B4-BE49-F238E27FC236}">
                <a16:creationId xmlns:a16="http://schemas.microsoft.com/office/drawing/2014/main" id="{1C5E3F3F-9A49-4277-B649-F28016E45AB0}"/>
              </a:ext>
            </a:extLst>
          </p:cNvPr>
          <p:cNvCxnSpPr/>
          <p:nvPr/>
        </p:nvCxnSpPr>
        <p:spPr>
          <a:xfrm>
            <a:off x="5924939" y="2705878"/>
            <a:ext cx="3638939" cy="337768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D7A9-28F8-4530-B04D-4215C0049967}"/>
              </a:ext>
            </a:extLst>
          </p:cNvPr>
          <p:cNvCxnSpPr>
            <a:cxnSpLocks/>
          </p:cNvCxnSpPr>
          <p:nvPr/>
        </p:nvCxnSpPr>
        <p:spPr>
          <a:xfrm>
            <a:off x="6466114" y="1825625"/>
            <a:ext cx="4609323" cy="4257934"/>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7DA03C-8EB4-4CED-A9AA-0A2AEF3840C5}"/>
              </a:ext>
            </a:extLst>
          </p:cNvPr>
          <p:cNvCxnSpPr>
            <a:cxnSpLocks/>
          </p:cNvCxnSpPr>
          <p:nvPr/>
        </p:nvCxnSpPr>
        <p:spPr>
          <a:xfrm>
            <a:off x="5924939" y="2055813"/>
            <a:ext cx="4438958" cy="40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977E59-38A5-443A-83D2-699BA5AA76D6}"/>
              </a:ext>
            </a:extLst>
          </p:cNvPr>
          <p:cNvSpPr txBox="1"/>
          <p:nvPr/>
        </p:nvSpPr>
        <p:spPr>
          <a:xfrm>
            <a:off x="10235682" y="4394718"/>
            <a:ext cx="1268963" cy="276999"/>
          </a:xfrm>
          <a:prstGeom prst="rect">
            <a:avLst/>
          </a:prstGeom>
          <a:noFill/>
        </p:spPr>
        <p:txBody>
          <a:bodyPr wrap="square" rtlCol="0">
            <a:spAutoFit/>
          </a:bodyPr>
          <a:lstStyle/>
          <a:p>
            <a:r>
              <a:rPr lang="en-US" sz="1200" dirty="0"/>
              <a:t>Support Vectors</a:t>
            </a:r>
          </a:p>
        </p:txBody>
      </p:sp>
      <p:cxnSp>
        <p:nvCxnSpPr>
          <p:cNvPr id="21" name="Straight Arrow Connector 20">
            <a:extLst>
              <a:ext uri="{FF2B5EF4-FFF2-40B4-BE49-F238E27FC236}">
                <a16:creationId xmlns:a16="http://schemas.microsoft.com/office/drawing/2014/main" id="{E31A6328-E3AB-4888-BA7D-7468E55398A4}"/>
              </a:ext>
            </a:extLst>
          </p:cNvPr>
          <p:cNvCxnSpPr/>
          <p:nvPr/>
        </p:nvCxnSpPr>
        <p:spPr>
          <a:xfrm flipH="1" flipV="1">
            <a:off x="8985380" y="4152122"/>
            <a:ext cx="1378517" cy="37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789AC8-9E7E-4AE2-9679-7A9F2863F6C0}"/>
              </a:ext>
            </a:extLst>
          </p:cNvPr>
          <p:cNvCxnSpPr>
            <a:stCxn id="19" idx="1"/>
          </p:cNvCxnSpPr>
          <p:nvPr/>
        </p:nvCxnSpPr>
        <p:spPr>
          <a:xfrm flipH="1">
            <a:off x="8154955" y="4533218"/>
            <a:ext cx="2080727"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CEEB2B-1591-4500-BC93-099E0E462E78}"/>
              </a:ext>
            </a:extLst>
          </p:cNvPr>
          <p:cNvCxnSpPr/>
          <p:nvPr/>
        </p:nvCxnSpPr>
        <p:spPr>
          <a:xfrm flipV="1">
            <a:off x="6466114" y="2453951"/>
            <a:ext cx="697383" cy="69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50D9E1-3699-4E95-A3F4-EC1DC14FD833}"/>
              </a:ext>
            </a:extLst>
          </p:cNvPr>
          <p:cNvSpPr txBox="1"/>
          <p:nvPr/>
        </p:nvSpPr>
        <p:spPr>
          <a:xfrm>
            <a:off x="6466114" y="2147834"/>
            <a:ext cx="1965649" cy="338554"/>
          </a:xfrm>
          <a:prstGeom prst="rect">
            <a:avLst/>
          </a:prstGeom>
          <a:noFill/>
        </p:spPr>
        <p:txBody>
          <a:bodyPr wrap="square" rtlCol="0">
            <a:spAutoFit/>
          </a:bodyPr>
          <a:lstStyle/>
          <a:p>
            <a:r>
              <a:rPr lang="en-US" sz="1600" dirty="0"/>
              <a:t>Maximize Margin</a:t>
            </a:r>
            <a:endParaRPr lang="en-US" sz="2400" dirty="0"/>
          </a:p>
        </p:txBody>
      </p:sp>
      <p:sp>
        <p:nvSpPr>
          <p:cNvPr id="5" name="Footer Placeholder 4">
            <a:extLst>
              <a:ext uri="{FF2B5EF4-FFF2-40B4-BE49-F238E27FC236}">
                <a16:creationId xmlns:a16="http://schemas.microsoft.com/office/drawing/2014/main" id="{AC5B30CE-DADF-4DC0-AAFA-415576E4080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3959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a Point to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hyperplane is originally represented as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𝑐</m:t>
                    </m:r>
                  </m:oMath>
                </a14:m>
                <a:r>
                  <a:rPr lang="en-US" dirty="0"/>
                  <a:t>.</a:t>
                </a:r>
              </a:p>
              <a:p>
                <a:pPr lvl="1"/>
                <a:r>
                  <a:rPr lang="en-US" dirty="0"/>
                  <a:t>By letting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we can re-write the representation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a:t>
                </a:r>
              </a:p>
              <a:p>
                <a:r>
                  <a:rPr lang="en-US" dirty="0"/>
                  <a:t>The shortest distance from a point P to a hyperplane is along the normal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oMath>
                </a14:m>
                <a:r>
                  <a:rPr lang="en-US" dirty="0"/>
                  <a:t> which is perpendicular to the 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a:p>
        </p:txBody>
      </p:sp>
      <p:pic>
        <p:nvPicPr>
          <p:cNvPr id="8" name="Picture 7">
            <a:extLst>
              <a:ext uri="{FF2B5EF4-FFF2-40B4-BE49-F238E27FC236}">
                <a16:creationId xmlns:a16="http://schemas.microsoft.com/office/drawing/2014/main" id="{AC803EC9-97E4-4EFA-BA49-A013514B2BDD}"/>
              </a:ext>
            </a:extLst>
          </p:cNvPr>
          <p:cNvPicPr>
            <a:picLocks noChangeAspect="1"/>
          </p:cNvPicPr>
          <p:nvPr/>
        </p:nvPicPr>
        <p:blipFill>
          <a:blip r:embed="rId4"/>
          <a:stretch>
            <a:fillRect/>
          </a:stretch>
        </p:blipFill>
        <p:spPr>
          <a:xfrm>
            <a:off x="1194295" y="4206875"/>
            <a:ext cx="3726179" cy="2286000"/>
          </a:xfrm>
          <a:prstGeom prst="rect">
            <a:avLst/>
          </a:prstGeom>
        </p:spPr>
      </p:pic>
      <p:sp>
        <p:nvSpPr>
          <p:cNvPr id="9" name="TextBox 8">
            <a:extLst>
              <a:ext uri="{FF2B5EF4-FFF2-40B4-BE49-F238E27FC236}">
                <a16:creationId xmlns:a16="http://schemas.microsoft.com/office/drawing/2014/main" id="{233D6D37-F009-49C8-9F91-82FB12F37462}"/>
              </a:ext>
            </a:extLst>
          </p:cNvPr>
          <p:cNvSpPr txBox="1"/>
          <p:nvPr/>
        </p:nvSpPr>
        <p:spPr>
          <a:xfrm>
            <a:off x="1194295" y="6485914"/>
            <a:ext cx="4589560" cy="307777"/>
          </a:xfrm>
          <a:prstGeom prst="rect">
            <a:avLst/>
          </a:prstGeom>
          <a:noFill/>
        </p:spPr>
        <p:txBody>
          <a:bodyPr wrap="square" rtlCol="0">
            <a:spAutoFit/>
          </a:bodyPr>
          <a:lstStyle/>
          <a:p>
            <a:r>
              <a:rPr lang="en-US" sz="1400" dirty="0"/>
              <a:t>Source: </a:t>
            </a:r>
            <a:r>
              <a:rPr lang="en-US" sz="1400" dirty="0">
                <a:hlinkClick r:id="rId5"/>
              </a:rPr>
              <a:t>https://www.ditutor.com/space/normal_vector.html</a:t>
            </a:r>
            <a:r>
              <a:rPr lang="en-US" sz="1400" dirty="0"/>
              <a:t> </a:t>
            </a:r>
          </a:p>
        </p:txBody>
      </p:sp>
      <p:sp>
        <p:nvSpPr>
          <p:cNvPr id="4" name="Footer Placeholder 3">
            <a:extLst>
              <a:ext uri="{FF2B5EF4-FFF2-40B4-BE49-F238E27FC236}">
                <a16:creationId xmlns:a16="http://schemas.microsoft.com/office/drawing/2014/main" id="{4AE12303-28D8-442B-90C7-46E32A4A5CB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55500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Let us consider this particular hyperplane</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r>
                  <a:rPr lang="en-US" dirty="0"/>
                  <a:t>Obviously, the origin </a:t>
                </a:r>
                <a14:m>
                  <m:oMath xmlns:m="http://schemas.openxmlformats.org/officeDocument/2006/math">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0,…,0</m:t>
                        </m:r>
                      </m:e>
                    </m:d>
                  </m:oMath>
                </a14:m>
                <a:r>
                  <a:rPr lang="en-US" dirty="0"/>
                  <a:t> is on this hyperplane because of this identity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𝐏</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r>
                  <a:rPr lang="en-US" dirty="0"/>
                  <a:t>The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𝐏𝐗</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𝐏</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is on the hyperplane</a:t>
                </a:r>
              </a:p>
              <a:p>
                <a:pPr lvl="1"/>
                <a:r>
                  <a:rPr lang="en-US" dirty="0"/>
                  <a:t>The overhead arrow indicates the direction.</a:t>
                </a:r>
              </a:p>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the inner product between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𝐏𝐗</m:t>
                        </m:r>
                      </m:e>
                    </m:acc>
                    <m:r>
                      <a:rPr lang="en-US" b="1" i="1">
                        <a:latin typeface="Cambria Math" panose="02040503050406030204" pitchFamily="18" charset="0"/>
                      </a:rPr>
                      <m:t> </m:t>
                    </m:r>
                  </m:oMath>
                </a14:m>
                <a:r>
                  <a:rPr lang="en-US" dirty="0"/>
                  <a:t>has to be zero.</a:t>
                </a:r>
              </a:p>
              <a:p>
                <a:r>
                  <a:rPr lang="en-US" dirty="0"/>
                  <a:t>Mathematically speaking,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b="0" i="0" smtClean="0">
                            <a:latin typeface="Cambria Math" panose="02040503050406030204" pitchFamily="18" charset="0"/>
                          </a:rPr>
                          <m:t>,</m:t>
                        </m:r>
                        <m:r>
                          <m:rPr>
                            <m:nor/>
                          </m:rPr>
                          <a:rPr lang="en-US" dirty="0"/>
                          <m:t>  </m:t>
                        </m:r>
                        <m:acc>
                          <m:accPr>
                            <m:chr m:val="⃗"/>
                            <m:ctrlPr>
                              <a:rPr lang="en-US" i="1">
                                <a:latin typeface="Cambria Math" panose="02040503050406030204" pitchFamily="18" charset="0"/>
                              </a:rPr>
                            </m:ctrlPr>
                          </m:accPr>
                          <m:e>
                            <m:r>
                              <a:rPr lang="en-US" b="1">
                                <a:latin typeface="Cambria Math" panose="02040503050406030204" pitchFamily="18" charset="0"/>
                              </a:rPr>
                              <m:t>𝐏𝐗</m:t>
                            </m:r>
                          </m:e>
                        </m:acc>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 </m:t>
                            </m:r>
                            <m:r>
                              <a:rPr lang="en-US" b="1">
                                <a:latin typeface="Cambria Math" panose="02040503050406030204" pitchFamily="18" charset="0"/>
                              </a:rPr>
                              <m:t>𝐱</m:t>
                            </m:r>
                          </m:e>
                        </m:acc>
                      </m:e>
                    </m:d>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1" i="0" smtClean="0">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endParaRPr lang="en-US" b="0" dirty="0"/>
              </a:p>
              <a:p>
                <a:r>
                  <a:rPr lang="en-US" dirty="0"/>
                  <a:t>Therefore,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r>
                      <a:rPr lang="en-US" b="0"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0" smtClean="0">
                            <a:latin typeface="Cambria Math" panose="02040503050406030204" pitchFamily="18" charset="0"/>
                          </a:rPr>
                          <m:t>𝐰</m:t>
                        </m:r>
                      </m:e>
                    </m:acc>
                  </m:oMath>
                </a14:m>
                <a:r>
                  <a:rPr lang="en-US" dirty="0"/>
                  <a:t>.  In other words,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𝐧</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a:p>
        </p:txBody>
      </p:sp>
      <p:pic>
        <p:nvPicPr>
          <p:cNvPr id="10" name="Picture 9">
            <a:extLst>
              <a:ext uri="{FF2B5EF4-FFF2-40B4-BE49-F238E27FC236}">
                <a16:creationId xmlns:a16="http://schemas.microsoft.com/office/drawing/2014/main" id="{C9C4F0D8-8536-4705-8AEB-F3D8B649A7AB}"/>
              </a:ext>
            </a:extLst>
          </p:cNvPr>
          <p:cNvPicPr>
            <a:picLocks noChangeAspect="1"/>
          </p:cNvPicPr>
          <p:nvPr/>
        </p:nvPicPr>
        <p:blipFill>
          <a:blip r:embed="rId4"/>
          <a:stretch>
            <a:fillRect/>
          </a:stretch>
        </p:blipFill>
        <p:spPr>
          <a:xfrm>
            <a:off x="8707817" y="180975"/>
            <a:ext cx="2980944" cy="1828800"/>
          </a:xfrm>
          <a:prstGeom prst="rect">
            <a:avLst/>
          </a:prstGeom>
        </p:spPr>
      </p:pic>
      <p:sp>
        <p:nvSpPr>
          <p:cNvPr id="4" name="Footer Placeholder 3">
            <a:extLst>
              <a:ext uri="{FF2B5EF4-FFF2-40B4-BE49-F238E27FC236}">
                <a16:creationId xmlns:a16="http://schemas.microsoft.com/office/drawing/2014/main" id="{A72B0DE5-C3C8-46AE-BAC9-9C9F6335C87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074892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also the normal vector to all hyperplanes which are parallel to this hyperplane.</a:t>
                </a:r>
              </a:p>
              <a:p>
                <a:r>
                  <a:rPr lang="en-US" dirty="0"/>
                  <a:t>Since a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for any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is parallel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we can conclude that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r>
                      <a:rPr lang="en-US" i="1">
                        <a:latin typeface="Cambria Math" panose="02040503050406030204" pitchFamily="18" charset="0"/>
                      </a:rPr>
                      <m:t>=</m:t>
                    </m:r>
                    <m:acc>
                      <m:accPr>
                        <m:chr m:val="⃗"/>
                        <m:ctrlPr>
                          <a:rPr lang="en-US" b="1" i="1">
                            <a:latin typeface="Cambria Math" panose="02040503050406030204" pitchFamily="18" charset="0"/>
                          </a:rPr>
                        </m:ctrlPr>
                      </m:accPr>
                      <m:e>
                        <m:r>
                          <a:rPr lang="en-US" b="1">
                            <a:latin typeface="Cambria Math" panose="02040503050406030204" pitchFamily="18" charset="0"/>
                          </a:rPr>
                          <m:t>𝐰</m:t>
                        </m:r>
                      </m:e>
                    </m:acc>
                  </m:oMath>
                </a14:m>
                <a:r>
                  <a:rPr lang="en-US" dirty="0"/>
                  <a:t> is also the normal vector to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29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a:p>
        </p:txBody>
      </p:sp>
      <p:pic>
        <p:nvPicPr>
          <p:cNvPr id="8" name="Picture 7">
            <a:extLst>
              <a:ext uri="{FF2B5EF4-FFF2-40B4-BE49-F238E27FC236}">
                <a16:creationId xmlns:a16="http://schemas.microsoft.com/office/drawing/2014/main" id="{E9B7435F-A0E8-4D9C-B238-649DBE65229E}"/>
              </a:ext>
            </a:extLst>
          </p:cNvPr>
          <p:cNvPicPr>
            <a:picLocks noChangeAspect="1"/>
          </p:cNvPicPr>
          <p:nvPr/>
        </p:nvPicPr>
        <p:blipFill>
          <a:blip r:embed="rId4"/>
          <a:stretch>
            <a:fillRect/>
          </a:stretch>
        </p:blipFill>
        <p:spPr>
          <a:xfrm>
            <a:off x="1151456" y="4572000"/>
            <a:ext cx="2980944" cy="1828800"/>
          </a:xfrm>
          <a:prstGeom prst="rect">
            <a:avLst/>
          </a:prstGeom>
        </p:spPr>
      </p:pic>
      <p:sp>
        <p:nvSpPr>
          <p:cNvPr id="4" name="Footer Placeholder 3">
            <a:extLst>
              <a:ext uri="{FF2B5EF4-FFF2-40B4-BE49-F238E27FC236}">
                <a16:creationId xmlns:a16="http://schemas.microsoft.com/office/drawing/2014/main" id="{E08BA4CF-C440-4995-A896-63B2F9DBD39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141758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vector from the support vector to a point </a:t>
                </a:r>
                <a14:m>
                  <m:oMath xmlns:m="http://schemas.openxmlformats.org/officeDocument/2006/math">
                    <m:r>
                      <a:rPr lang="en-US" b="1">
                        <a:latin typeface="Cambria Math" panose="02040503050406030204" pitchFamily="18" charset="0"/>
                      </a:rPr>
                      <m:t>𝐱</m:t>
                    </m:r>
                  </m:oMath>
                </a14:m>
                <a:r>
                  <a:rPr lang="en-US" dirty="0"/>
                  <a:t> on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 is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oMath>
                </a14:m>
                <a:r>
                  <a:rPr lang="en-US" dirty="0"/>
                  <a:t>.</a:t>
                </a:r>
              </a:p>
              <a:p>
                <a:r>
                  <a:rPr lang="en-US" dirty="0"/>
                  <a:t>Projecting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onto 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can give the distance </a:t>
                </a:r>
                <a14:m>
                  <m:oMath xmlns:m="http://schemas.openxmlformats.org/officeDocument/2006/math">
                    <m:r>
                      <a:rPr lang="en-US" b="0" i="1" smtClean="0">
                        <a:latin typeface="Cambria Math" panose="02040503050406030204" pitchFamily="18" charset="0"/>
                      </a:rPr>
                      <m:t>𝐷</m:t>
                    </m:r>
                  </m:oMath>
                </a14:m>
                <a:r>
                  <a:rPr lang="en-US" dirty="0"/>
                  <a:t> from the support vector to the hyperplane.</a:t>
                </a:r>
              </a:p>
              <a:p>
                <a:r>
                  <a:rPr lang="en-US" dirty="0"/>
                  <a:t>Theorem: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m:rPr>
                        <m:sty m:val="p"/>
                      </m:rPr>
                      <a:rPr lang="en-US" b="0" i="0" smtClean="0">
                        <a:latin typeface="Cambria Math" panose="02040503050406030204" pitchFamily="18" charset="0"/>
                      </a:rPr>
                      <m:t>cos</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a14:m>
                <a:br>
                  <a:rPr lang="en-US" dirty="0"/>
                </a:br>
                <a:r>
                  <a:rPr lang="en-US" dirty="0"/>
                  <a:t>where</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oMath>
                </a14:m>
                <a:r>
                  <a:rPr lang="en-US" dirty="0"/>
                  <a:t> is the angle between this vector</a:t>
                </a:r>
                <a:br>
                  <a:rPr lang="en-US" dirty="0"/>
                </a:b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and 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a:t>
                </a:r>
              </a:p>
              <a:p>
                <a14:m>
                  <m:oMath xmlns:m="http://schemas.openxmlformats.org/officeDocument/2006/math">
                    <m:d>
                      <m:dPr>
                        <m:begChr m:val="‖"/>
                        <m:endChr m:val="‖"/>
                        <m:ctrlPr>
                          <a:rPr lang="en-US" b="1"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is the distance </a:t>
                </a:r>
                <a14:m>
                  <m:oMath xmlns:m="http://schemas.openxmlformats.org/officeDocument/2006/math">
                    <m:r>
                      <a:rPr lang="en-US" i="1">
                        <a:latin typeface="Cambria Math" panose="02040503050406030204" pitchFamily="18" charset="0"/>
                      </a:rPr>
                      <m:t>𝐷</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a:p>
        </p:txBody>
      </p:sp>
      <p:pic>
        <p:nvPicPr>
          <p:cNvPr id="10" name="Picture 9">
            <a:extLst>
              <a:ext uri="{FF2B5EF4-FFF2-40B4-BE49-F238E27FC236}">
                <a16:creationId xmlns:a16="http://schemas.microsoft.com/office/drawing/2014/main" id="{D125A542-A911-48B8-9A94-F62B644F35DB}"/>
              </a:ext>
            </a:extLst>
          </p:cNvPr>
          <p:cNvPicPr>
            <a:picLocks noChangeAspect="1"/>
          </p:cNvPicPr>
          <p:nvPr/>
        </p:nvPicPr>
        <p:blipFill>
          <a:blip r:embed="rId4"/>
          <a:stretch>
            <a:fillRect/>
          </a:stretch>
        </p:blipFill>
        <p:spPr>
          <a:xfrm>
            <a:off x="7958293" y="3890963"/>
            <a:ext cx="3726179" cy="2286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F1B53F-814D-4485-9CCE-0A808E331D79}"/>
                  </a:ext>
                </a:extLst>
              </p:cNvPr>
              <p:cNvSpPr txBox="1"/>
              <p:nvPr/>
            </p:nvSpPr>
            <p:spPr>
              <a:xfrm>
                <a:off x="10730428" y="3890963"/>
                <a:ext cx="4186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m:oMathPara>
                </a14:m>
                <a:endParaRPr lang="en-US" dirty="0"/>
              </a:p>
            </p:txBody>
          </p:sp>
        </mc:Choice>
        <mc:Fallback xmlns="">
          <p:sp>
            <p:nvSpPr>
              <p:cNvPr id="4" name="TextBox 3">
                <a:extLst>
                  <a:ext uri="{FF2B5EF4-FFF2-40B4-BE49-F238E27FC236}">
                    <a16:creationId xmlns:a16="http://schemas.microsoft.com/office/drawing/2014/main" id="{7DF1B53F-814D-4485-9CCE-0A808E331D79}"/>
                  </a:ext>
                </a:extLst>
              </p:cNvPr>
              <p:cNvSpPr txBox="1">
                <a:spLocks noRot="1" noChangeAspect="1" noMove="1" noResize="1" noEditPoints="1" noAdjustHandles="1" noChangeArrowheads="1" noChangeShapeType="1" noTextEdit="1"/>
              </p:cNvSpPr>
              <p:nvPr/>
            </p:nvSpPr>
            <p:spPr>
              <a:xfrm>
                <a:off x="10730428" y="3890963"/>
                <a:ext cx="418641" cy="369332"/>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A0EDE42-0B89-4E63-9A06-1F2BB8CD57C3}"/>
              </a:ext>
            </a:extLst>
          </p:cNvPr>
          <p:cNvCxnSpPr>
            <a:cxnSpLocks/>
            <a:stCxn id="4" idx="2"/>
          </p:cNvCxnSpPr>
          <p:nvPr/>
        </p:nvCxnSpPr>
        <p:spPr>
          <a:xfrm>
            <a:off x="10939749" y="4260295"/>
            <a:ext cx="319490" cy="1005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9DFB81C-2882-4CE6-B19C-A53F9CBB08F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37187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e>
                        </m:d>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𝐧</m:t>
                            </m:r>
                          </m:e>
                        </m:ra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a14:m>
                <a:endParaRPr lang="en-US" dirty="0"/>
              </a:p>
              <a:p>
                <a:r>
                  <a:rPr lang="en-US" dirty="0"/>
                  <a:t>Since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a14:m>
                <a:r>
                  <a:rPr lang="en-US" dirty="0"/>
                  <a:t>.</a:t>
                </a:r>
              </a:p>
              <a:p>
                <a:r>
                  <a:rPr lang="en-US" dirty="0"/>
                  <a:t>Thus, the distance from the support vector to the hyperplane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a:p>
        </p:txBody>
      </p:sp>
      <p:sp>
        <p:nvSpPr>
          <p:cNvPr id="9" name="TextBox 8">
            <a:extLst>
              <a:ext uri="{FF2B5EF4-FFF2-40B4-BE49-F238E27FC236}">
                <a16:creationId xmlns:a16="http://schemas.microsoft.com/office/drawing/2014/main" id="{233D6D37-F009-49C8-9F91-82FB12F37462}"/>
              </a:ext>
            </a:extLst>
          </p:cNvPr>
          <p:cNvSpPr txBox="1"/>
          <p:nvPr/>
        </p:nvSpPr>
        <p:spPr>
          <a:xfrm>
            <a:off x="838200" y="5858624"/>
            <a:ext cx="4589560" cy="307777"/>
          </a:xfrm>
          <a:prstGeom prst="rect">
            <a:avLst/>
          </a:prstGeom>
          <a:noFill/>
        </p:spPr>
        <p:txBody>
          <a:bodyPr wrap="square" rtlCol="0">
            <a:spAutoFit/>
          </a:bodyPr>
          <a:lstStyle/>
          <a:p>
            <a:r>
              <a:rPr lang="en-US" sz="1400" dirty="0"/>
              <a:t>Source: </a:t>
            </a:r>
            <a:r>
              <a:rPr lang="en-US" sz="1400" dirty="0">
                <a:hlinkClick r:id="rId4"/>
              </a:rPr>
              <a:t>https://www.ditutor.com/space/normal_vector.html</a:t>
            </a:r>
            <a:r>
              <a:rPr lang="en-US" sz="1400" dirty="0"/>
              <a:t> </a:t>
            </a:r>
          </a:p>
        </p:txBody>
      </p:sp>
      <p:pic>
        <p:nvPicPr>
          <p:cNvPr id="8" name="Picture 7">
            <a:extLst>
              <a:ext uri="{FF2B5EF4-FFF2-40B4-BE49-F238E27FC236}">
                <a16:creationId xmlns:a16="http://schemas.microsoft.com/office/drawing/2014/main" id="{60B4AB15-AB45-465A-A1D5-6B51357DF96F}"/>
              </a:ext>
            </a:extLst>
          </p:cNvPr>
          <p:cNvPicPr>
            <a:picLocks noChangeAspect="1"/>
          </p:cNvPicPr>
          <p:nvPr/>
        </p:nvPicPr>
        <p:blipFill>
          <a:blip r:embed="rId5"/>
          <a:stretch>
            <a:fillRect/>
          </a:stretch>
        </p:blipFill>
        <p:spPr>
          <a:xfrm>
            <a:off x="7958293" y="3890963"/>
            <a:ext cx="3726179" cy="2286000"/>
          </a:xfrm>
          <a:prstGeom prst="rect">
            <a:avLst/>
          </a:prstGeom>
        </p:spPr>
      </p:pic>
      <p:sp>
        <p:nvSpPr>
          <p:cNvPr id="4" name="Footer Placeholder 3">
            <a:extLst>
              <a:ext uri="{FF2B5EF4-FFF2-40B4-BE49-F238E27FC236}">
                <a16:creationId xmlns:a16="http://schemas.microsoft.com/office/drawing/2014/main" id="{C6CE709B-FD71-45B1-9D7A-2BA5245BFAC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36915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From Perceptron to 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binary classification (i.e., the label or the target variable has only two distinct values) can be considered as the task of separating </a:t>
                </a:r>
                <a:r>
                  <a:rPr lang="en-US" i="1" dirty="0"/>
                  <a:t>p</a:t>
                </a:r>
                <a:r>
                  <a:rPr lang="en-US" dirty="0"/>
                  <a:t>-dimensional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a:t>
                </a:r>
              </a:p>
              <a:p>
                <a:r>
                  <a:rPr lang="en-US" dirty="0"/>
                  <a:t>Use this hyperplane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=0</m:t>
                        </m:r>
                      </m:e>
                    </m:nary>
                  </m:oMath>
                </a14:m>
                <a:r>
                  <a:rPr lang="en-US" dirty="0"/>
                  <a:t> as the “knife” that divides the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 into two subsets.</a:t>
                </a:r>
              </a:p>
              <a:p>
                <a:r>
                  <a:rPr lang="en-US" dirty="0"/>
                  <a:t>Instead of values 0 or 1, the output from the classifier is -1 or 1.</a:t>
                </a:r>
              </a:p>
              <a:p>
                <a:pPr lvl="1"/>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a:t>
                </a:r>
              </a:p>
              <a:p>
                <a:pPr lvl="1"/>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a:t>
                </a:r>
              </a:p>
              <a:p>
                <a:r>
                  <a:rPr lang="en-US" dirty="0"/>
                  <a:t>Collectively,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a:p>
        </p:txBody>
      </p:sp>
      <p:sp>
        <p:nvSpPr>
          <p:cNvPr id="4" name="Footer Placeholder 3">
            <a:extLst>
              <a:ext uri="{FF2B5EF4-FFF2-40B4-BE49-F238E27FC236}">
                <a16:creationId xmlns:a16="http://schemas.microsoft.com/office/drawing/2014/main" id="{3FFF9B42-C7CB-4CAC-9421-12BDD18B859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502099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Maximizing the Margin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Since the support vectors must satisfy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can rewrite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  It is because</a:t>
                </a:r>
              </a:p>
              <a:p>
                <a:pPr lvl="1"/>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pPr lvl="1"/>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r>
                  <a:rPr lang="en-US" dirty="0"/>
                  <a:t>Our goal is to find the largest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&gt;1</m:t>
                    </m:r>
                  </m:oMath>
                </a14:m>
                <a:r>
                  <a:rPr lang="en-US" dirty="0"/>
                  <a:t> such that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𝜌</m:t>
                    </m:r>
                  </m:oMath>
                </a14:m>
                <a:r>
                  <a:rPr lang="en-US" dirty="0"/>
                  <a:t> for all observations </a:t>
                </a:r>
                <a14:m>
                  <m:oMath xmlns:m="http://schemas.openxmlformats.org/officeDocument/2006/math">
                    <m:r>
                      <a:rPr lang="en-US" b="1">
                        <a:latin typeface="Cambria Math" panose="02040503050406030204" pitchFamily="18" charset="0"/>
                      </a:rPr>
                      <m:t>𝐱</m:t>
                    </m:r>
                  </m:oMath>
                </a14:m>
                <a:r>
                  <a:rPr lang="en-US" dirty="0"/>
                  <a:t> in the training data.  In other words, we would like to maximize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a:t> and </a:t>
                </a:r>
                <a14:m>
                  <m:oMath xmlns:m="http://schemas.openxmlformats.org/officeDocument/2006/math">
                    <m:r>
                      <a:rPr lang="en-US" b="1" i="0" smtClean="0">
                        <a:latin typeface="Cambria Math" panose="02040503050406030204" pitchFamily="18" charset="0"/>
                      </a:rPr>
                      <m:t>𝐰</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a:p>
        </p:txBody>
      </p:sp>
      <p:sp>
        <p:nvSpPr>
          <p:cNvPr id="4" name="Footer Placeholder 3">
            <a:extLst>
              <a:ext uri="{FF2B5EF4-FFF2-40B4-BE49-F238E27FC236}">
                <a16:creationId xmlns:a16="http://schemas.microsoft.com/office/drawing/2014/main" id="{10B8E8A3-7B2E-4321-8B1F-D7AF7CA7903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235208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Minimizing the Norm of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However, we can rescale the weights either up or down, and we still can get the same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a:t>
                </a:r>
              </a:p>
              <a:p>
                <a:pPr lvl="1"/>
                <a:r>
                  <a:rPr lang="en-US" dirty="0"/>
                  <a:t>For example,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2</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smtClean="0">
                                        <a:latin typeface="Cambria Math" panose="02040503050406030204" pitchFamily="18" charset="0"/>
                                      </a:rPr>
                                    </m:ctrlPr>
                                  </m:dPr>
                                  <m:e>
                                    <m:r>
                                      <a:rPr lang="en-US" b="1" i="0" smtClean="0">
                                        <a:latin typeface="Cambria Math" panose="02040503050406030204" pitchFamily="18" charset="0"/>
                                      </a:rPr>
                                      <m:t>𝟐</m:t>
                                    </m:r>
                                    <m:r>
                                      <a:rPr lang="en-US" b="1">
                                        <a:latin typeface="Cambria Math" panose="02040503050406030204" pitchFamily="18" charset="0"/>
                                      </a:rPr>
                                      <m:t>𝐰</m:t>
                                    </m:r>
                                  </m:e>
                                </m:d>
                              </m:e>
                              <m:sup>
                                <m:r>
                                  <a:rPr lang="en-US" b="1">
                                    <a:latin typeface="Cambria Math" panose="02040503050406030204" pitchFamily="18" charset="0"/>
                                  </a:rPr>
                                  <m:t>𝐭</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a:latin typeface="Cambria Math" panose="02040503050406030204" pitchFamily="18" charset="0"/>
                              </a:rPr>
                              <m:t>𝐰</m:t>
                            </m:r>
                            <m:r>
                              <a:rPr lang="en-US" b="1" i="0" smtClean="0">
                                <a:latin typeface="Cambria Math" panose="02040503050406030204" pitchFamily="18" charset="0"/>
                              </a:rPr>
                              <m:t>)</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0.5</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e>
                                </m:d>
                              </m:e>
                              <m:sup>
                                <m:r>
                                  <a:rPr lang="en-US" b="1">
                                    <a:latin typeface="Cambria Math" panose="02040503050406030204" pitchFamily="18" charset="0"/>
                                  </a:rPr>
                                  <m:t>𝐭</m:t>
                                </m:r>
                              </m:sup>
                            </m:sSup>
                            <m:r>
                              <a:rPr lang="en-US" b="1" i="1">
                                <a:latin typeface="Cambria Math" panose="02040503050406030204" pitchFamily="18" charset="0"/>
                              </a:rPr>
                              <m:t>(</m:t>
                            </m:r>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r>
                              <a:rPr lang="en-US" b="1">
                                <a:latin typeface="Cambria Math" panose="02040503050406030204" pitchFamily="18" charset="0"/>
                              </a:rPr>
                              <m:t>)</m:t>
                            </m:r>
                          </m:e>
                        </m:rad>
                      </m:den>
                    </m:f>
                  </m:oMath>
                </a14:m>
                <a:endParaRPr lang="en-US" dirty="0"/>
              </a:p>
              <a:p>
                <a:r>
                  <a:rPr lang="en-US" dirty="0"/>
                  <a:t>Therefore, we are only interested in the weights </a:t>
                </a:r>
                <a14:m>
                  <m:oMath xmlns:m="http://schemas.openxmlformats.org/officeDocument/2006/math">
                    <m:r>
                      <a:rPr lang="en-US" b="1">
                        <a:latin typeface="Cambria Math" panose="02040503050406030204" pitchFamily="18" charset="0"/>
                      </a:rPr>
                      <m:t>𝐰</m:t>
                    </m:r>
                  </m:oMath>
                </a14:m>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𝜌</m:t>
                    </m:r>
                    <m:d>
                      <m:dPr>
                        <m:begChr m:val="‖"/>
                        <m:endChr m:val="‖"/>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𝐰</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ea typeface="Cambria Math" panose="02040503050406030204" pitchFamily="18" charset="0"/>
                          </a:rPr>
                          <m:t>𝐰</m:t>
                        </m:r>
                      </m:e>
                    </m:rad>
                    <m:r>
                      <a:rPr lang="en-US" b="0" i="1" smtClean="0">
                        <a:latin typeface="Cambria Math" panose="02040503050406030204" pitchFamily="18" charset="0"/>
                        <a:ea typeface="Cambria Math" panose="02040503050406030204" pitchFamily="18" charset="0"/>
                      </a:rPr>
                      <m:t>=1</m:t>
                    </m:r>
                  </m:oMath>
                </a14:m>
                <a:r>
                  <a:rPr lang="en-US" dirty="0"/>
                  <a:t>.</a:t>
                </a:r>
              </a:p>
              <a:p>
                <a:r>
                  <a:rPr lang="en-US" dirty="0"/>
                  <a:t>This transforms our original optimization task of maximizing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to a new optimization task of minimizing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oMath>
                </a14:m>
                <a:r>
                  <a:rPr lang="en-US" dirty="0"/>
                  <a:t>.</a:t>
                </a:r>
              </a:p>
              <a:p>
                <a:pPr lvl="1"/>
                <a:r>
                  <a:rPr lang="en-US" dirty="0"/>
                  <a:t>In practice, we will minimize </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oMath>
                </a14:m>
                <a:r>
                  <a:rPr lang="en-US" dirty="0"/>
                  <a:t> indeed for ease of manipulation arithmetically.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a:p>
        </p:txBody>
      </p:sp>
      <p:sp>
        <p:nvSpPr>
          <p:cNvPr id="4" name="Footer Placeholder 3">
            <a:extLst>
              <a:ext uri="{FF2B5EF4-FFF2-40B4-BE49-F238E27FC236}">
                <a16:creationId xmlns:a16="http://schemas.microsoft.com/office/drawing/2014/main" id="{EF20E5A2-E704-429A-BC48-31515879A8B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966677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new optimization task is to minimize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oMath>
                </a14:m>
                <a:r>
                  <a:rPr lang="en-US" dirty="0"/>
                  <a:t> subject to</a:t>
                </a:r>
                <a:br>
                  <a:rPr lang="en-US" dirty="0"/>
                </a:b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for all observation </a:t>
                </a:r>
                <a14:m>
                  <m:oMath xmlns:m="http://schemas.openxmlformats.org/officeDocument/2006/math">
                    <m:r>
                      <a:rPr lang="en-US" b="1" i="0" smtClean="0">
                        <a:latin typeface="Cambria Math" panose="02040503050406030204" pitchFamily="18" charset="0"/>
                      </a:rPr>
                      <m:t>𝐱</m:t>
                    </m:r>
                  </m:oMath>
                </a14:m>
                <a:r>
                  <a:rPr lang="en-US" dirty="0"/>
                  <a:t>.</a:t>
                </a:r>
              </a:p>
              <a:p>
                <a:r>
                  <a:rPr lang="en-US" dirty="0"/>
                  <a:t>Let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denotes the pairs of the features and the target variable.</a:t>
                </a:r>
              </a:p>
              <a:p>
                <a:r>
                  <a:rPr lang="en-US" dirty="0"/>
                  <a:t>This constrained optimization task can be transformed into an unconstrained optimization task by using the Lagrange multipliers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as follows:</a:t>
                </a:r>
              </a:p>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a:p>
        </p:txBody>
      </p:sp>
      <p:sp>
        <p:nvSpPr>
          <p:cNvPr id="4" name="Footer Placeholder 3">
            <a:extLst>
              <a:ext uri="{FF2B5EF4-FFF2-40B4-BE49-F238E27FC236}">
                <a16:creationId xmlns:a16="http://schemas.microsoft.com/office/drawing/2014/main" id="{B24DCC5F-D18F-4C57-AF0E-416E7223E5B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07710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K-Means Cluster</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xfrm>
            <a:off x="838200" y="1492898"/>
            <a:ext cx="10515600" cy="4684065"/>
          </a:xfrm>
        </p:spPr>
        <p:txBody>
          <a:bodyPr anchor="ct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trainData.shape</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c in range(</a:t>
            </a:r>
            <a:r>
              <a:rPr lang="en-US" sz="1200" b="1" dirty="0" err="1">
                <a:latin typeface="Courier New" panose="02070309020205020404" pitchFamily="49" charset="0"/>
                <a:cs typeface="Courier New" panose="02070309020205020404" pitchFamily="49" charset="0"/>
              </a:rPr>
              <a:t>maxNClusters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 c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[c] = </a:t>
            </a:r>
            <a:r>
              <a:rPr lang="en-US" sz="1200" b="1" dirty="0" err="1">
                <a:latin typeface="Courier New" panose="02070309020205020404" pitchFamily="49" charset="0"/>
                <a:cs typeface="Courier New" panose="02070309020205020404" pitchFamily="49" charset="0"/>
              </a:rPr>
              <a:t>KClusters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cluster.KMeans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n_clusters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=20191106).fit(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if (1 &lt;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metrics.silhouette_score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else: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numpy.NaN</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in range(</a:t>
            </a: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k =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diff = </a:t>
            </a:r>
            <a:r>
              <a:rPr lang="en-US" sz="1200" b="1" dirty="0" err="1">
                <a:latin typeface="Courier New" panose="02070309020205020404" pitchFamily="49" charset="0"/>
                <a:cs typeface="Courier New" panose="02070309020205020404" pitchFamily="49" charset="0"/>
              </a:rPr>
              <a:t>trainData.iloc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kmeans.cluster_centers</a:t>
            </a:r>
            <a:r>
              <a:rPr lang="en-US" sz="1200" b="1" dirty="0">
                <a:latin typeface="Courier New" panose="02070309020205020404" pitchFamily="49" charset="0"/>
                <a:cs typeface="Courier New" panose="02070309020205020404" pitchFamily="49" charset="0"/>
              </a:rPr>
              <a:t>_[k]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WCSS[k] += diff.dot(diff)</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k in range(</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WCSS[k] /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TotalWCSS</a:t>
            </a:r>
            <a:r>
              <a:rPr lang="en-US" sz="1200" b="1" dirty="0">
                <a:latin typeface="Courier New" panose="02070309020205020404" pitchFamily="49" charset="0"/>
                <a:cs typeface="Courier New" panose="02070309020205020404" pitchFamily="49" charset="0"/>
              </a:rPr>
              <a:t>[c] += WCSS[k]</a:t>
            </a:r>
          </a:p>
        </p:txBody>
      </p:sp>
      <p:sp>
        <p:nvSpPr>
          <p:cNvPr id="9" name="Rectangle 8">
            <a:extLst>
              <a:ext uri="{FF2B5EF4-FFF2-40B4-BE49-F238E27FC236}">
                <a16:creationId xmlns:a16="http://schemas.microsoft.com/office/drawing/2014/main" id="{2C8830A9-1CA3-4201-96E0-DAF5A18BC01F}"/>
              </a:ext>
            </a:extLst>
          </p:cNvPr>
          <p:cNvSpPr/>
          <p:nvPr/>
        </p:nvSpPr>
        <p:spPr>
          <a:xfrm>
            <a:off x="8216787" y="5645020"/>
            <a:ext cx="3137013" cy="369332"/>
          </a:xfrm>
          <a:prstGeom prst="rect">
            <a:avLst/>
          </a:prstGeom>
        </p:spPr>
        <p:txBody>
          <a:bodyPr wrap="none">
            <a:spAutoFit/>
          </a:bodyPr>
          <a:lstStyle/>
          <a:p>
            <a:r>
              <a:rPr lang="en-US" b="1" dirty="0"/>
              <a:t>Week 12 Discover MVN100.py</a:t>
            </a:r>
          </a:p>
        </p:txBody>
      </p:sp>
      <p:sp>
        <p:nvSpPr>
          <p:cNvPr id="3" name="Footer Placeholder 2">
            <a:extLst>
              <a:ext uri="{FF2B5EF4-FFF2-40B4-BE49-F238E27FC236}">
                <a16:creationId xmlns:a16="http://schemas.microsoft.com/office/drawing/2014/main" id="{B27EDE50-21EA-42EE-B263-EDA8FEC4B6F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235100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a:p>
                <a:r>
                  <a:rPr lang="en-US" dirty="0"/>
                  <a:t>Expand the objective function as</a:t>
                </a:r>
                <a:br>
                  <a:rPr lang="en-US" dirty="0"/>
                </a:br>
                <a14:m>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oMath>
                </a14:m>
                <a:endParaRPr lang="en-US" dirty="0"/>
              </a:p>
              <a:p>
                <a:r>
                  <a:rPr lang="en-US" dirty="0"/>
                  <a:t>Set the partial derivatives to zero</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b="0" dirty="0"/>
                  <a:t> or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t>
                </a:r>
                <a:endParaRPr lang="en-US" b="0"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1" i="0" smtClean="0">
                            <a:latin typeface="Cambria Math" panose="02040503050406030204" pitchFamily="18" charset="0"/>
                          </a:rPr>
                          <m:t>𝐰</m:t>
                        </m:r>
                      </m:den>
                    </m:f>
                    <m:r>
                      <a:rPr lang="en-US" b="0" i="1" smtClean="0">
                        <a:latin typeface="Cambria Math" panose="02040503050406030204" pitchFamily="18" charset="0"/>
                      </a:rPr>
                      <m:t>=</m:t>
                    </m:r>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or</a:t>
                </a:r>
                <a:r>
                  <a:rPr lang="en-US" b="1" dirty="0"/>
                  <a: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a:p>
        </p:txBody>
      </p:sp>
      <p:sp>
        <p:nvSpPr>
          <p:cNvPr id="4" name="Footer Placeholder 3">
            <a:extLst>
              <a:ext uri="{FF2B5EF4-FFF2-40B4-BE49-F238E27FC236}">
                <a16:creationId xmlns:a16="http://schemas.microsoft.com/office/drawing/2014/main" id="{A6FA1996-2187-4476-9A7C-2FB87073CC2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194177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Applying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and </a:t>
                </a:r>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r>
                  <a:rPr lang="en-US" dirty="0"/>
                  <a:t> into the objective function, we get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oMath>
                  </m:oMathPara>
                </a14:m>
                <a:endParaRPr lang="en-US" dirty="0"/>
              </a:p>
              <a:p>
                <a:r>
                  <a:rPr lang="en-US" dirty="0"/>
                  <a:t>Expressing the objective function in term of the Lagrange multipliers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82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a:p>
        </p:txBody>
      </p:sp>
      <p:sp>
        <p:nvSpPr>
          <p:cNvPr id="4" name="Footer Placeholder 3">
            <a:extLst>
              <a:ext uri="{FF2B5EF4-FFF2-40B4-BE49-F238E27FC236}">
                <a16:creationId xmlns:a16="http://schemas.microsoft.com/office/drawing/2014/main" id="{1EB6780A-7028-421C-B1E4-38F3BF2D8F4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202693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br>
              <a:rPr lang="en-US" b="1" dirty="0">
                <a:solidFill>
                  <a:schemeClr val="bg1"/>
                </a:solidFill>
              </a:rPr>
            </a:br>
            <a:r>
              <a:rPr lang="en-US" sz="2000" b="1" dirty="0">
                <a:solidFill>
                  <a:schemeClr val="bg1"/>
                </a:solidFill>
              </a:rPr>
              <a:t>(End of 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final minimization problem is:</a:t>
                </a:r>
              </a:p>
              <a:p>
                <a:pPr lvl="1"/>
                <a:r>
                  <a:rPr lang="en-US" dirty="0"/>
                  <a:t>The objective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a14:m>
                <a:endParaRPr lang="en-US" dirty="0"/>
              </a:p>
              <a:p>
                <a:pPr lvl="1"/>
                <a:r>
                  <a:rPr lang="en-US" dirty="0"/>
                  <a:t>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a:p>
              <a:p>
                <a:pPr lvl="1"/>
                <a:r>
                  <a:rPr lang="en-US" dirty="0"/>
                  <a:t>Subject to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a:t>
                </a:r>
              </a:p>
              <a:p>
                <a:r>
                  <a:rPr lang="en-US" dirty="0"/>
                  <a:t>This can be solved using quadratic programming method. </a:t>
                </a:r>
              </a:p>
              <a:p>
                <a:pPr lvl="1"/>
                <a:r>
                  <a:rPr lang="en-US" dirty="0"/>
                  <a:t>This method minimizes or maximizes a quadratic function of variables subject to linear constraints on these variables.</a:t>
                </a:r>
              </a:p>
              <a:p>
                <a:pPr lvl="1"/>
                <a:r>
                  <a:rPr lang="en-US" dirty="0"/>
                  <a:t>The LIBLINEAR library (</a:t>
                </a:r>
                <a:r>
                  <a:rPr lang="en-US" dirty="0">
                    <a:hlinkClick r:id="rId3"/>
                  </a:rPr>
                  <a:t>https://www.csie.ntu.edu.tw/~cjlin/liblinear/</a:t>
                </a:r>
                <a:r>
                  <a:rPr lang="en-US" dirty="0"/>
                  <a:t>) that is used by </a:t>
                </a:r>
                <a:r>
                  <a:rPr lang="en-US" dirty="0" err="1"/>
                  <a:t>sklearn.svm.SVC</a:t>
                </a:r>
                <a:r>
                  <a:rPr lang="en-US" dirty="0"/>
                  <a:t> implemented the conjugate gradient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r="-69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a:p>
        </p:txBody>
      </p:sp>
      <p:sp>
        <p:nvSpPr>
          <p:cNvPr id="4" name="Footer Placeholder 3">
            <a:extLst>
              <a:ext uri="{FF2B5EF4-FFF2-40B4-BE49-F238E27FC236}">
                <a16:creationId xmlns:a16="http://schemas.microsoft.com/office/drawing/2014/main" id="{D0099C5A-B20B-4459-BE57-BEC34CCC657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432536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sklearn.svm.SVC</a:t>
            </a:r>
            <a:r>
              <a:rPr lang="en-US" b="1" dirty="0">
                <a:solidFill>
                  <a:schemeClr val="bg1"/>
                </a:solidFill>
              </a:rPr>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da-DK" b="1" dirty="0"/>
                  <a:t>kernel = ‘linear’</a:t>
                </a:r>
              </a:p>
              <a:p>
                <a:r>
                  <a:rPr lang="en-US" b="1" dirty="0" err="1"/>
                  <a:t>max_iter</a:t>
                </a:r>
                <a:r>
                  <a:rPr lang="en-US" b="1" dirty="0"/>
                  <a:t> = -1</a:t>
                </a:r>
                <a:r>
                  <a:rPr lang="en-US" dirty="0"/>
                  <a:t> to specify no limit on the number of iterations</a:t>
                </a:r>
              </a:p>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can be retrieved from the </a:t>
                </a:r>
                <a:r>
                  <a:rPr lang="en-US" b="1" dirty="0"/>
                  <a:t>intercept_</a:t>
                </a:r>
                <a:r>
                  <a:rPr lang="en-US" dirty="0"/>
                  <a:t> object</a:t>
                </a:r>
              </a:p>
              <a:p>
                <a:r>
                  <a:rPr lang="en-US" dirty="0"/>
                  <a:t>The array of coefficients </a:t>
                </a:r>
                <a14:m>
                  <m:oMath xmlns:m="http://schemas.openxmlformats.org/officeDocument/2006/math">
                    <m:r>
                      <a:rPr lang="en-US" b="1">
                        <a:latin typeface="Cambria Math" panose="02040503050406030204" pitchFamily="18" charset="0"/>
                      </a:rPr>
                      <m:t>𝐰</m:t>
                    </m:r>
                  </m:oMath>
                </a14:m>
                <a:r>
                  <a:rPr lang="en-US" dirty="0"/>
                  <a:t> can be retrieved from the </a:t>
                </a:r>
                <a:r>
                  <a:rPr lang="en-US" b="1" dirty="0" err="1"/>
                  <a:t>coef</a:t>
                </a:r>
                <a:r>
                  <a:rPr lang="en-US" b="1" dirty="0"/>
                  <a:t>_</a:t>
                </a:r>
                <a:r>
                  <a:rPr lang="en-US" dirty="0"/>
                  <a:t> object</a:t>
                </a:r>
              </a:p>
              <a:p>
                <a:r>
                  <a:rPr lang="en-US" dirty="0"/>
                  <a:t>The hyperplane is constructed from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𝟎</m:t>
                    </m:r>
                  </m:oMath>
                </a14:m>
                <a:endParaRPr lang="en-US"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a:p>
        </p:txBody>
      </p:sp>
      <p:sp>
        <p:nvSpPr>
          <p:cNvPr id="4" name="Footer Placeholder 3">
            <a:extLst>
              <a:ext uri="{FF2B5EF4-FFF2-40B4-BE49-F238E27FC236}">
                <a16:creationId xmlns:a16="http://schemas.microsoft.com/office/drawing/2014/main" id="{9359B2F5-56A3-4162-B0F9-D353786B4A6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661371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w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a = -w[0] / w[1]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xx = </a:t>
            </a:r>
            <a:r>
              <a:rPr lang="en-US" sz="1200" b="1" dirty="0" err="1">
                <a:latin typeface="Courier New" panose="02070309020205020404" pitchFamily="49" charset="0"/>
                <a:cs typeface="Courier New" panose="02070309020205020404" pitchFamily="49" charset="0"/>
              </a:rPr>
              <a:t>numpy.linspace</a:t>
            </a:r>
            <a:r>
              <a:rPr lang="en-US" sz="1200" b="1" dirty="0">
                <a:latin typeface="Courier New" panose="02070309020205020404" pitchFamily="49" charset="0"/>
                <a:cs typeface="Courier New" panose="02070309020205020404" pitchFamily="49" charset="0"/>
              </a:rPr>
              <a:t>(-3, 3)</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 = a * xx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_[0]) / w[1]</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plot the parallels to the separating hyperplane that pass through the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support vectors</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b = </a:t>
            </a:r>
            <a:r>
              <a:rPr lang="en-US" sz="1200" b="1" dirty="0" err="1">
                <a:latin typeface="Courier New" panose="02070309020205020404" pitchFamily="49" charset="0"/>
                <a:cs typeface="Courier New" panose="02070309020205020404" pitchFamily="49" charset="0"/>
              </a:rPr>
              <a:t>thisFit.support_vectors</a:t>
            </a:r>
            <a:r>
              <a:rPr lang="en-US" sz="12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yy_down</a:t>
            </a:r>
            <a:r>
              <a:rPr lang="en-US" sz="1200" b="1" dirty="0">
                <a:latin typeface="Courier New" panose="02070309020205020404" pitchFamily="49" charset="0"/>
                <a:cs typeface="Courier New" panose="02070309020205020404" pitchFamily="49" charset="0"/>
              </a:rPr>
              <a:t> = a * xx + (b[1] - a * b[0])</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b = </a:t>
            </a:r>
            <a:r>
              <a:rPr lang="en-US" sz="1200" b="1" dirty="0" err="1">
                <a:latin typeface="Courier New" panose="02070309020205020404" pitchFamily="49" charset="0"/>
                <a:cs typeface="Courier New" panose="02070309020205020404" pitchFamily="49" charset="0"/>
              </a:rPr>
              <a:t>thisFit.support_vectors</a:t>
            </a:r>
            <a:r>
              <a:rPr lang="en-US" sz="1200" b="1" dirty="0">
                <a:latin typeface="Courier New" panose="02070309020205020404" pitchFamily="49" charset="0"/>
                <a:cs typeface="Courier New" panose="02070309020205020404" pitchFamily="49" charset="0"/>
              </a:rPr>
              <a:t>_[-1]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yy_up</a:t>
            </a:r>
            <a:r>
              <a:rPr lang="en-US" sz="1200" b="1" dirty="0">
                <a:latin typeface="Courier New" panose="02070309020205020404" pitchFamily="49" charset="0"/>
                <a:cs typeface="Courier New" panose="02070309020205020404" pitchFamily="49" charset="0"/>
              </a:rPr>
              <a:t> = a * xx + (b[1] - a * b[0])</a:t>
            </a:r>
          </a:p>
        </p:txBody>
      </p:sp>
      <p:sp>
        <p:nvSpPr>
          <p:cNvPr id="9" name="Rectangle 8">
            <a:extLst>
              <a:ext uri="{FF2B5EF4-FFF2-40B4-BE49-F238E27FC236}">
                <a16:creationId xmlns:a16="http://schemas.microsoft.com/office/drawing/2014/main" id="{338F1610-5B3C-4F86-A56D-1AB8262F4F6C}"/>
              </a:ext>
            </a:extLst>
          </p:cNvPr>
          <p:cNvSpPr/>
          <p:nvPr/>
        </p:nvSpPr>
        <p:spPr>
          <a:xfrm>
            <a:off x="8412930" y="5793376"/>
            <a:ext cx="2940870" cy="369332"/>
          </a:xfrm>
          <a:prstGeom prst="rect">
            <a:avLst/>
          </a:prstGeom>
        </p:spPr>
        <p:txBody>
          <a:bodyPr wrap="none">
            <a:spAutoFit/>
          </a:bodyPr>
          <a:lstStyle/>
          <a:p>
            <a:r>
              <a:rPr lang="en-US" dirty="0"/>
              <a:t>Week 12 Identify MVN100.py</a:t>
            </a:r>
          </a:p>
        </p:txBody>
      </p:sp>
      <p:sp>
        <p:nvSpPr>
          <p:cNvPr id="3" name="Footer Placeholder 2">
            <a:extLst>
              <a:ext uri="{FF2B5EF4-FFF2-40B4-BE49-F238E27FC236}">
                <a16:creationId xmlns:a16="http://schemas.microsoft.com/office/drawing/2014/main" id="{8C9F54CE-60A0-4FBD-B843-450D26E48673}"/>
              </a:ext>
            </a:extLst>
          </p:cNvPr>
          <p:cNvSpPr>
            <a:spLocks noGrp="1"/>
          </p:cNvSpPr>
          <p:nvPr>
            <p:ph type="ftr" sz="quarter" idx="11"/>
          </p:nvPr>
        </p:nvSpPr>
        <p:spPr>
          <a:xfrm>
            <a:off x="4141236" y="6403003"/>
            <a:ext cx="4114800" cy="365125"/>
          </a:xfrm>
        </p:spPr>
        <p:txBody>
          <a:bodyPr/>
          <a:lstStyle/>
          <a:p>
            <a:r>
              <a:rPr lang="en-US" dirty="0"/>
              <a:t>Copyright © 2020 by Ming-Long Lam, Ph.D.</a:t>
            </a:r>
          </a:p>
        </p:txBody>
      </p:sp>
    </p:spTree>
    <p:extLst>
      <p:ext uri="{BB962C8B-B14F-4D97-AF65-F5344CB8AC3E}">
        <p14:creationId xmlns:p14="http://schemas.microsoft.com/office/powerpoint/2010/main" val="3005861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3"/>
          <a:stretch>
            <a:fillRect/>
          </a:stretch>
        </p:blipFill>
        <p:spPr>
          <a:xfrm>
            <a:off x="6536618" y="1604963"/>
            <a:ext cx="4602279" cy="45720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838200" y="4917233"/>
            <a:ext cx="5040085" cy="12597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Zero misclassification rate!</a:t>
            </a:r>
          </a:p>
        </p:txBody>
      </p:sp>
      <p:sp>
        <p:nvSpPr>
          <p:cNvPr id="8" name="Rectangle 7">
            <a:extLst>
              <a:ext uri="{FF2B5EF4-FFF2-40B4-BE49-F238E27FC236}">
                <a16:creationId xmlns:a16="http://schemas.microsoft.com/office/drawing/2014/main" id="{6A5ACE66-729C-462B-8EE1-88EB092D317B}"/>
              </a:ext>
            </a:extLst>
          </p:cNvPr>
          <p:cNvSpPr/>
          <p:nvPr/>
        </p:nvSpPr>
        <p:spPr>
          <a:xfrm>
            <a:off x="792817" y="4547901"/>
            <a:ext cx="2995564" cy="369332"/>
          </a:xfrm>
          <a:prstGeom prst="rect">
            <a:avLst/>
          </a:prstGeom>
        </p:spPr>
        <p:txBody>
          <a:bodyPr wrap="none">
            <a:spAutoFit/>
          </a:bodyPr>
          <a:lstStyle/>
          <a:p>
            <a:r>
              <a:rPr lang="en-US" b="1" dirty="0"/>
              <a:t>Week 12 Identify MVN100.py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A6BCC51-2056-4BE8-B8D5-7D25F326C85C}"/>
                  </a:ext>
                </a:extLst>
              </p:cNvPr>
              <p:cNvSpPr>
                <a:spLocks noGrp="1"/>
              </p:cNvSpPr>
              <p:nvPr>
                <p:ph idx="1"/>
              </p:nvPr>
            </p:nvSpPr>
            <p:spPr>
              <a:xfrm>
                <a:off x="838200" y="1825625"/>
                <a:ext cx="5653035" cy="2960362"/>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0.63214419</a:t>
                </a:r>
              </a:p>
              <a:p>
                <a:r>
                  <a:rPr lang="en-US" dirty="0"/>
                  <a:t>The array of coefficients</a:t>
                </a:r>
                <a:br>
                  <a:rPr lang="en-US" dirty="0"/>
                </a:br>
                <a14:m>
                  <m:oMath xmlns:m="http://schemas.openxmlformats.org/officeDocument/2006/math">
                    <m:r>
                      <a:rPr lang="en-US" b="1">
                        <a:latin typeface="Cambria Math" panose="02040503050406030204" pitchFamily="18" charset="0"/>
                      </a:rPr>
                      <m:t>𝐰</m:t>
                    </m:r>
                  </m:oMath>
                </a14:m>
                <a:r>
                  <a:rPr lang="en-US" dirty="0"/>
                  <a:t> = [-1.38383449, -1.28676047]</a:t>
                </a:r>
              </a:p>
              <a:p>
                <a:r>
                  <a:rPr lang="en-US" dirty="0"/>
                  <a:t>The hyperplane is the equation 0.63214419 - 1.38383449*x</a:t>
                </a:r>
                <a:br>
                  <a:rPr lang="en-US" dirty="0"/>
                </a:br>
                <a:r>
                  <a:rPr lang="en-US" dirty="0"/>
                  <a:t>- 1.28676047*y = 0</a:t>
                </a:r>
              </a:p>
            </p:txBody>
          </p:sp>
        </mc:Choice>
        <mc:Fallback xmlns="">
          <p:sp>
            <p:nvSpPr>
              <p:cNvPr id="10" name="Content Placeholder 2">
                <a:extLst>
                  <a:ext uri="{FF2B5EF4-FFF2-40B4-BE49-F238E27FC236}">
                    <a16:creationId xmlns:a16="http://schemas.microsoft.com/office/drawing/2014/main" id="{AA6BCC51-2056-4BE8-B8D5-7D25F326C85C}"/>
                  </a:ext>
                </a:extLst>
              </p:cNvPr>
              <p:cNvSpPr>
                <a:spLocks noGrp="1" noRot="1" noChangeAspect="1" noMove="1" noResize="1" noEditPoints="1" noAdjustHandles="1" noChangeArrowheads="1" noChangeShapeType="1" noTextEdit="1"/>
              </p:cNvSpPr>
              <p:nvPr>
                <p:ph idx="1"/>
              </p:nvPr>
            </p:nvSpPr>
            <p:spPr>
              <a:xfrm>
                <a:off x="838200" y="1825625"/>
                <a:ext cx="5653035" cy="2960362"/>
              </a:xfrm>
              <a:blipFill>
                <a:blip r:embed="rId5"/>
                <a:stretch>
                  <a:fillRect l="-1942" t="-3292"/>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7407C466-AA46-4339-B5A9-250C4F6BE73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276039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a:p>
        </p:txBody>
      </p:sp>
      <p:sp>
        <p:nvSpPr>
          <p:cNvPr id="10" name="Content Placeholder 2">
            <a:extLst>
              <a:ext uri="{FF2B5EF4-FFF2-40B4-BE49-F238E27FC236}">
                <a16:creationId xmlns:a16="http://schemas.microsoft.com/office/drawing/2014/main" id="{AA6BCC51-2056-4BE8-B8D5-7D25F326C85C}"/>
              </a:ext>
            </a:extLst>
          </p:cNvPr>
          <p:cNvSpPr>
            <a:spLocks noGrp="1"/>
          </p:cNvSpPr>
          <p:nvPr>
            <p:ph idx="1"/>
          </p:nvPr>
        </p:nvSpPr>
        <p:spPr>
          <a:xfrm>
            <a:off x="838200" y="1825625"/>
            <a:ext cx="5653035" cy="4263676"/>
          </a:xfrm>
        </p:spPr>
        <p:txBody>
          <a:bodyPr>
            <a:normAutofit/>
          </a:bodyPr>
          <a:lstStyle/>
          <a:p>
            <a:pPr marL="0" indent="0">
              <a:buNone/>
            </a:pPr>
            <a:r>
              <a:rPr lang="en-US" sz="2600" dirty="0"/>
              <a:t>The Support Vectors (</a:t>
            </a:r>
            <a:r>
              <a:rPr lang="en-US" sz="2600" dirty="0" err="1"/>
              <a:t>x,y</a:t>
            </a:r>
            <a:r>
              <a:rPr lang="en-US" sz="2600" dirty="0"/>
              <a:t>) below are marked ‘+’ in the chart:</a:t>
            </a:r>
          </a:p>
          <a:p>
            <a:pPr marL="514350" indent="-514350">
              <a:buFont typeface="+mj-lt"/>
              <a:buAutoNum type="arabicPeriod"/>
            </a:pPr>
            <a:r>
              <a:rPr lang="en-US" sz="2600" dirty="0"/>
              <a:t>(-0.407005, 1.70643)</a:t>
            </a:r>
          </a:p>
          <a:p>
            <a:pPr marL="514350" indent="-514350">
              <a:buFont typeface="+mj-lt"/>
              <a:buAutoNum type="arabicPeriod"/>
            </a:pPr>
            <a:r>
              <a:rPr lang="en-US" sz="2600" dirty="0"/>
              <a:t>(0.359291, 0.881862)</a:t>
            </a:r>
          </a:p>
          <a:p>
            <a:pPr marL="514350" indent="-514350">
              <a:buFont typeface="+mj-lt"/>
              <a:buAutoNum type="arabicPeriod"/>
            </a:pPr>
            <a:r>
              <a:rPr lang="en-US" sz="2600" dirty="0"/>
              <a:t>(1.20526, -0.0701964)</a:t>
            </a:r>
          </a:p>
          <a:p>
            <a:pPr marL="514350" indent="-514350">
              <a:buFont typeface="+mj-lt"/>
              <a:buAutoNum type="arabicPeriod"/>
            </a:pPr>
            <a:r>
              <a:rPr lang="en-US" sz="2600" dirty="0"/>
              <a:t>(-0.573146, 0.330351)</a:t>
            </a:r>
          </a:p>
          <a:p>
            <a:pPr marL="514350" indent="-514350">
              <a:buFont typeface="+mj-lt"/>
              <a:buAutoNum type="arabicPeriod"/>
            </a:pPr>
            <a:r>
              <a:rPr lang="en-US" sz="2600" dirty="0"/>
              <a:t>(-0.37771, 0.176027)</a:t>
            </a:r>
          </a:p>
          <a:p>
            <a:pPr marL="514350" indent="-514350">
              <a:buFont typeface="+mj-lt"/>
              <a:buAutoNum type="arabicPeriod"/>
            </a:pPr>
            <a:r>
              <a:rPr lang="en-US" sz="2600" dirty="0"/>
              <a:t>(0.441466, -0.475426)</a:t>
            </a:r>
          </a:p>
          <a:p>
            <a:endParaRPr lang="en-US" dirty="0"/>
          </a:p>
        </p:txBody>
      </p:sp>
      <p:pic>
        <p:nvPicPr>
          <p:cNvPr id="11" name="Picture 10">
            <a:extLst>
              <a:ext uri="{FF2B5EF4-FFF2-40B4-BE49-F238E27FC236}">
                <a16:creationId xmlns:a16="http://schemas.microsoft.com/office/drawing/2014/main" id="{DAFCA1DB-0306-4E33-8B36-92F4A4778B2E}"/>
              </a:ext>
            </a:extLst>
          </p:cNvPr>
          <p:cNvPicPr>
            <a:picLocks noChangeAspect="1"/>
          </p:cNvPicPr>
          <p:nvPr/>
        </p:nvPicPr>
        <p:blipFill>
          <a:blip r:embed="rId3"/>
          <a:stretch>
            <a:fillRect/>
          </a:stretch>
        </p:blipFill>
        <p:spPr>
          <a:xfrm>
            <a:off x="6751521" y="1417466"/>
            <a:ext cx="4602279" cy="4572000"/>
          </a:xfrm>
          <a:prstGeom prst="rect">
            <a:avLst/>
          </a:prstGeom>
        </p:spPr>
      </p:pic>
      <p:sp>
        <p:nvSpPr>
          <p:cNvPr id="3" name="Footer Placeholder 2">
            <a:extLst>
              <a:ext uri="{FF2B5EF4-FFF2-40B4-BE49-F238E27FC236}">
                <a16:creationId xmlns:a16="http://schemas.microsoft.com/office/drawing/2014/main" id="{F86BFE19-A69D-4EAB-9274-A582F082025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49590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6AEF2-BCAA-4329-B360-77684D0DBDF7}"/>
              </a:ext>
            </a:extLst>
          </p:cNvPr>
          <p:cNvPicPr>
            <a:picLocks noChangeAspect="1"/>
          </p:cNvPicPr>
          <p:nvPr/>
        </p:nvPicPr>
        <p:blipFill>
          <a:blip r:embed="rId3"/>
          <a:stretch>
            <a:fillRect/>
          </a:stretch>
        </p:blipFill>
        <p:spPr>
          <a:xfrm>
            <a:off x="3952481" y="1617785"/>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Support Vector Machine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908538" y="2965936"/>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9007664" y="2965935"/>
            <a:ext cx="2761861" cy="1418253"/>
          </a:xfrm>
          <a:prstGeom prst="wedgeRoundRectCallout">
            <a:avLst>
              <a:gd name="adj1" fmla="val -122678"/>
              <a:gd name="adj2" fmla="val -52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8" name="Speech Bubble: Oval 7">
            <a:extLst>
              <a:ext uri="{FF2B5EF4-FFF2-40B4-BE49-F238E27FC236}">
                <a16:creationId xmlns:a16="http://schemas.microsoft.com/office/drawing/2014/main" id="{E53DFCEA-53AD-41E5-9F70-231F3126C6E0}"/>
              </a:ext>
            </a:extLst>
          </p:cNvPr>
          <p:cNvSpPr/>
          <p:nvPr/>
        </p:nvSpPr>
        <p:spPr>
          <a:xfrm>
            <a:off x="9072824" y="1210416"/>
            <a:ext cx="2280976" cy="1382573"/>
          </a:xfrm>
          <a:prstGeom prst="wedgeEllipseCallout">
            <a:avLst>
              <a:gd name="adj1" fmla="val -196604"/>
              <a:gd name="adj2" fmla="val 107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Separating Hyperplane</a:t>
            </a:r>
          </a:p>
        </p:txBody>
      </p:sp>
      <p:sp>
        <p:nvSpPr>
          <p:cNvPr id="10" name="Speech Bubble: Oval 9">
            <a:extLst>
              <a:ext uri="{FF2B5EF4-FFF2-40B4-BE49-F238E27FC236}">
                <a16:creationId xmlns:a16="http://schemas.microsoft.com/office/drawing/2014/main" id="{6B4834FE-3C6F-4A96-970A-603FFA96289B}"/>
              </a:ext>
            </a:extLst>
          </p:cNvPr>
          <p:cNvSpPr/>
          <p:nvPr/>
        </p:nvSpPr>
        <p:spPr>
          <a:xfrm>
            <a:off x="9248106" y="4671149"/>
            <a:ext cx="2280976" cy="1382573"/>
          </a:xfrm>
          <a:prstGeom prst="wedgeEllipseCallout">
            <a:avLst>
              <a:gd name="adj1" fmla="val -142860"/>
              <a:gd name="adj2" fmla="val -8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 Vectors</a:t>
            </a:r>
          </a:p>
        </p:txBody>
      </p:sp>
      <p:sp>
        <p:nvSpPr>
          <p:cNvPr id="11" name="Speech Bubble: Oval 10">
            <a:extLst>
              <a:ext uri="{FF2B5EF4-FFF2-40B4-BE49-F238E27FC236}">
                <a16:creationId xmlns:a16="http://schemas.microsoft.com/office/drawing/2014/main" id="{818863AA-47CF-42E4-A7D5-5B2C2EC758E7}"/>
              </a:ext>
            </a:extLst>
          </p:cNvPr>
          <p:cNvSpPr/>
          <p:nvPr/>
        </p:nvSpPr>
        <p:spPr>
          <a:xfrm>
            <a:off x="1456412" y="5246827"/>
            <a:ext cx="2280976" cy="1382573"/>
          </a:xfrm>
          <a:prstGeom prst="wedgeEllipseCallout">
            <a:avLst>
              <a:gd name="adj1" fmla="val 174321"/>
              <a:gd name="adj2" fmla="val -111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 Vectors</a:t>
            </a:r>
          </a:p>
        </p:txBody>
      </p:sp>
      <p:sp>
        <p:nvSpPr>
          <p:cNvPr id="4" name="Footer Placeholder 3">
            <a:extLst>
              <a:ext uri="{FF2B5EF4-FFF2-40B4-BE49-F238E27FC236}">
                <a16:creationId xmlns:a16="http://schemas.microsoft.com/office/drawing/2014/main" id="{767686CA-5A36-466E-9B24-69D14F219CD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333620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sklearn.svm.LinearSVC</a:t>
            </a:r>
            <a:r>
              <a:rPr lang="en-US" b="1" dirty="0">
                <a:solidFill>
                  <a:schemeClr val="bg1"/>
                </a:solidFill>
              </a:rPr>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da-DK" b="1" dirty="0"/>
                  <a:t>dual = False</a:t>
                </a:r>
                <a:r>
                  <a:rPr lang="da-DK" dirty="0"/>
                  <a:t> if n_samples &gt; n_features</a:t>
                </a:r>
                <a:endParaRPr lang="da-DK" b="1" dirty="0"/>
              </a:p>
              <a:p>
                <a:r>
                  <a:rPr lang="en-US" b="1" dirty="0" err="1"/>
                  <a:t>random_state</a:t>
                </a:r>
                <a:r>
                  <a:rPr lang="en-US" b="1" dirty="0"/>
                  <a:t> = None</a:t>
                </a:r>
                <a:r>
                  <a:rPr lang="en-US" dirty="0"/>
                  <a:t> to disable random number generation</a:t>
                </a:r>
              </a:p>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can be retrieved from the </a:t>
                </a:r>
                <a:r>
                  <a:rPr lang="en-US" b="1" dirty="0"/>
                  <a:t>intercept_</a:t>
                </a:r>
                <a:r>
                  <a:rPr lang="en-US" dirty="0"/>
                  <a:t> object</a:t>
                </a:r>
              </a:p>
              <a:p>
                <a:r>
                  <a:rPr lang="en-US" dirty="0"/>
                  <a:t>The array of coefficients </a:t>
                </a:r>
                <a14:m>
                  <m:oMath xmlns:m="http://schemas.openxmlformats.org/officeDocument/2006/math">
                    <m:r>
                      <a:rPr lang="en-US" b="1">
                        <a:latin typeface="Cambria Math" panose="02040503050406030204" pitchFamily="18" charset="0"/>
                      </a:rPr>
                      <m:t>𝐰</m:t>
                    </m:r>
                  </m:oMath>
                </a14:m>
                <a:r>
                  <a:rPr lang="en-US" dirty="0"/>
                  <a:t> can be retrieved from the </a:t>
                </a:r>
                <a:r>
                  <a:rPr lang="en-US" b="1" dirty="0" err="1"/>
                  <a:t>coef</a:t>
                </a:r>
                <a:r>
                  <a:rPr lang="en-US" b="1" dirty="0"/>
                  <a:t>_</a:t>
                </a:r>
                <a:r>
                  <a:rPr lang="en-US" dirty="0"/>
                  <a:t> object</a:t>
                </a:r>
              </a:p>
              <a:p>
                <a:r>
                  <a:rPr lang="en-US" dirty="0"/>
                  <a:t>The hyperplane is constructed from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𝟎</m:t>
                    </m:r>
                  </m:oMath>
                </a14:m>
                <a:endParaRPr lang="en-US" dirty="0"/>
              </a:p>
              <a:p>
                <a:endParaRPr lang="en-US" i="1" dirty="0"/>
              </a:p>
              <a:p>
                <a:r>
                  <a:rPr lang="en-US" i="1" dirty="0" err="1"/>
                  <a:t>LinearSVC</a:t>
                </a:r>
                <a:r>
                  <a:rPr lang="en-US" dirty="0"/>
                  <a:t> object has no attribute </a:t>
                </a:r>
                <a:r>
                  <a:rPr lang="en-US" i="1" dirty="0" err="1"/>
                  <a:t>support_vectors</a:t>
                </a:r>
                <a:r>
                  <a:rPr lang="en-US" i="1" dirty="0"/>
                  <a:t>_</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a:p>
        </p:txBody>
      </p:sp>
      <p:sp>
        <p:nvSpPr>
          <p:cNvPr id="4" name="Footer Placeholder 3">
            <a:extLst>
              <a:ext uri="{FF2B5EF4-FFF2-40B4-BE49-F238E27FC236}">
                <a16:creationId xmlns:a16="http://schemas.microsoft.com/office/drawing/2014/main" id="{9359B2F5-56A3-4162-B0F9-D353786B4A6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5097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Feature Selection</a:t>
            </a:r>
          </a:p>
        </p:txBody>
      </p:sp>
      <p:sp>
        <p:nvSpPr>
          <p:cNvPr id="3" name="Content Placeholder 2"/>
          <p:cNvSpPr>
            <a:spLocks noGrp="1"/>
          </p:cNvSpPr>
          <p:nvPr>
            <p:ph idx="1"/>
          </p:nvPr>
        </p:nvSpPr>
        <p:spPr>
          <a:xfrm>
            <a:off x="838200" y="1825625"/>
            <a:ext cx="10515600" cy="1692016"/>
          </a:xfrm>
          <a:ln w="19050">
            <a:solidFill>
              <a:schemeClr val="tx1"/>
            </a:solidFill>
          </a:ln>
        </p:spPr>
        <p:txBody>
          <a:bodyPr>
            <a:normAutofit/>
          </a:bodyPr>
          <a:lstStyle/>
          <a:p>
            <a:r>
              <a:rPr lang="en-US" dirty="0"/>
              <a:t>Enter one feature sequentially</a:t>
            </a:r>
          </a:p>
          <a:p>
            <a:r>
              <a:rPr lang="en-US" dirty="0"/>
              <a:t>Enter the feature that yields the lowest misclassification rate</a:t>
            </a:r>
          </a:p>
          <a:p>
            <a:r>
              <a:rPr lang="en-US" dirty="0"/>
              <a:t>Stop if the misclassification rate does not decrease</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8" name="Content Placeholder 2">
            <a:extLst>
              <a:ext uri="{FF2B5EF4-FFF2-40B4-BE49-F238E27FC236}">
                <a16:creationId xmlns:a16="http://schemas.microsoft.com/office/drawing/2014/main" id="{4CE1C4F7-F9C0-4C22-A118-F9FB6C746A91}"/>
              </a:ext>
            </a:extLst>
          </p:cNvPr>
          <p:cNvSpPr txBox="1">
            <a:spLocks/>
          </p:cNvSpPr>
          <p:nvPr/>
        </p:nvSpPr>
        <p:spPr>
          <a:xfrm>
            <a:off x="838200" y="3937454"/>
            <a:ext cx="10515600" cy="1692016"/>
          </a:xfrm>
          <a:prstGeom prst="rect">
            <a:avLst/>
          </a:prstGeom>
          <a:ln w="1905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HMEQ data</a:t>
            </a:r>
          </a:p>
          <a:p>
            <a:r>
              <a:rPr lang="en-US" dirty="0"/>
              <a:t>Target is BAD</a:t>
            </a:r>
          </a:p>
          <a:p>
            <a:r>
              <a:rPr lang="en-US" dirty="0"/>
              <a:t>Categories: 0 and 1</a:t>
            </a:r>
          </a:p>
        </p:txBody>
      </p:sp>
    </p:spTree>
    <p:extLst>
      <p:ext uri="{BB962C8B-B14F-4D97-AF65-F5344CB8AC3E}">
        <p14:creationId xmlns:p14="http://schemas.microsoft.com/office/powerpoint/2010/main" val="259173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Discover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a:p>
        </p:txBody>
      </p:sp>
      <p:graphicFrame>
        <p:nvGraphicFramePr>
          <p:cNvPr id="9" name="Table 8">
            <a:extLst>
              <a:ext uri="{FF2B5EF4-FFF2-40B4-BE49-F238E27FC236}">
                <a16:creationId xmlns:a16="http://schemas.microsoft.com/office/drawing/2014/main" id="{1ED16A5A-058B-461F-B19F-D15225562C37}"/>
              </a:ext>
            </a:extLst>
          </p:cNvPr>
          <p:cNvGraphicFramePr>
            <a:graphicFrameLocks noGrp="1"/>
          </p:cNvGraphicFramePr>
          <p:nvPr>
            <p:extLst>
              <p:ext uri="{D42A27DB-BD31-4B8C-83A1-F6EECF244321}">
                <p14:modId xmlns:p14="http://schemas.microsoft.com/office/powerpoint/2010/main" val="3073296767"/>
              </p:ext>
            </p:extLst>
          </p:nvPr>
        </p:nvGraphicFramePr>
        <p:xfrm>
          <a:off x="552631" y="1607431"/>
          <a:ext cx="2482143" cy="2569463"/>
        </p:xfrm>
        <a:graphic>
          <a:graphicData uri="http://schemas.openxmlformats.org/drawingml/2006/table">
            <a:tbl>
              <a:tblPr/>
              <a:tblGrid>
                <a:gridCol w="827381">
                  <a:extLst>
                    <a:ext uri="{9D8B030D-6E8A-4147-A177-3AD203B41FA5}">
                      <a16:colId xmlns:a16="http://schemas.microsoft.com/office/drawing/2014/main" val="3514236971"/>
                    </a:ext>
                  </a:extLst>
                </a:gridCol>
                <a:gridCol w="827381">
                  <a:extLst>
                    <a:ext uri="{9D8B030D-6E8A-4147-A177-3AD203B41FA5}">
                      <a16:colId xmlns:a16="http://schemas.microsoft.com/office/drawing/2014/main" val="2159492037"/>
                    </a:ext>
                  </a:extLst>
                </a:gridCol>
                <a:gridCol w="827381">
                  <a:extLst>
                    <a:ext uri="{9D8B030D-6E8A-4147-A177-3AD203B41FA5}">
                      <a16:colId xmlns:a16="http://schemas.microsoft.com/office/drawing/2014/main" val="2037484005"/>
                    </a:ext>
                  </a:extLst>
                </a:gridCol>
              </a:tblGrid>
              <a:tr h="428243">
                <a:tc>
                  <a:txBody>
                    <a:bodyPr/>
                    <a:lstStyle/>
                    <a:p>
                      <a:pPr algn="ctr" fontAlgn="b"/>
                      <a:r>
                        <a:rPr lang="en-US" sz="1200" b="0" i="0" u="none" strike="noStrike" dirty="0">
                          <a:solidFill>
                            <a:srgbClr val="000000"/>
                          </a:solidFill>
                          <a:effectLst/>
                          <a:latin typeface="Calibri" panose="020F0502020204030204" pitchFamily="34" charset="0"/>
                        </a:rPr>
                        <a:t>Number of Clusters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Elbow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Silhouette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91392"/>
                  </a:ext>
                </a:extLst>
              </a:tr>
              <a:tr h="214122">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3.1515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844836"/>
                  </a:ext>
                </a:extLst>
              </a:tr>
              <a:tr h="214122">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2.4432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0.5500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538245"/>
                  </a:ext>
                </a:extLst>
              </a:tr>
              <a:tr h="214122">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2.4763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59718"/>
                  </a:ext>
                </a:extLst>
              </a:tr>
              <a:tr h="214122">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2.1064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0.4512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982382"/>
                  </a:ext>
                </a:extLst>
              </a:tr>
              <a:tr h="214122">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2.1758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0.4269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085665"/>
                  </a:ext>
                </a:extLst>
              </a:tr>
              <a:tr h="214122">
                <a:tc>
                  <a:txBody>
                    <a:bodyPr/>
                    <a:lstStyle/>
                    <a:p>
                      <a:pPr algn="ctr" fontAlgn="b"/>
                      <a:r>
                        <a:rPr lang="en-US" sz="12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2.1658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987991"/>
                  </a:ext>
                </a:extLst>
              </a:tr>
              <a:tr h="214122">
                <a:tc>
                  <a:txBody>
                    <a:bodyPr/>
                    <a:lstStyle/>
                    <a:p>
                      <a:pPr algn="ctr" fontAlgn="b"/>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2.2993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0.3867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34369"/>
                  </a:ext>
                </a:extLst>
              </a:tr>
              <a:tr h="214122">
                <a:tc>
                  <a:txBody>
                    <a:bodyPr/>
                    <a:lstStyle/>
                    <a:p>
                      <a:pPr algn="ctr" fontAlgn="b"/>
                      <a:r>
                        <a:rPr lang="en-US"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2.3051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3910949"/>
                  </a:ext>
                </a:extLst>
              </a:tr>
              <a:tr h="214122">
                <a:tc>
                  <a:txBody>
                    <a:bodyPr/>
                    <a:lstStyle/>
                    <a:p>
                      <a:pPr algn="ctr" fontAlgn="b"/>
                      <a:r>
                        <a:rPr lang="en-US" sz="12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2.1702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0.3980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6292178"/>
                  </a:ext>
                </a:extLst>
              </a:tr>
              <a:tr h="214122">
                <a:tc>
                  <a:txBody>
                    <a:bodyPr/>
                    <a:lstStyle/>
                    <a:p>
                      <a:pPr algn="ctr" fontAlgn="b"/>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2.0741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0.3989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6174"/>
                  </a:ext>
                </a:extLst>
              </a:tr>
            </a:tbl>
          </a:graphicData>
        </a:graphic>
      </p:graphicFrame>
      <p:sp>
        <p:nvSpPr>
          <p:cNvPr id="12" name="Rectangle: Rounded Corners 11">
            <a:extLst>
              <a:ext uri="{FF2B5EF4-FFF2-40B4-BE49-F238E27FC236}">
                <a16:creationId xmlns:a16="http://schemas.microsoft.com/office/drawing/2014/main" id="{9E651CE7-5151-46A2-9D68-AF350AEAB2DE}"/>
              </a:ext>
            </a:extLst>
          </p:cNvPr>
          <p:cNvSpPr/>
          <p:nvPr/>
        </p:nvSpPr>
        <p:spPr>
          <a:xfrm>
            <a:off x="552631" y="4391376"/>
            <a:ext cx="2482143" cy="1828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Go with the Two-Cluster solution!</a:t>
            </a:r>
          </a:p>
        </p:txBody>
      </p:sp>
      <p:pic>
        <p:nvPicPr>
          <p:cNvPr id="13" name="Picture 12">
            <a:extLst>
              <a:ext uri="{FF2B5EF4-FFF2-40B4-BE49-F238E27FC236}">
                <a16:creationId xmlns:a16="http://schemas.microsoft.com/office/drawing/2014/main" id="{9FFD9D0E-1361-407F-8B7E-A8CD70072452}"/>
              </a:ext>
            </a:extLst>
          </p:cNvPr>
          <p:cNvPicPr>
            <a:picLocks noChangeAspect="1"/>
          </p:cNvPicPr>
          <p:nvPr/>
        </p:nvPicPr>
        <p:blipFill>
          <a:blip r:embed="rId3"/>
          <a:stretch>
            <a:fillRect/>
          </a:stretch>
        </p:blipFill>
        <p:spPr>
          <a:xfrm>
            <a:off x="6753896" y="1600200"/>
            <a:ext cx="4719484" cy="4572000"/>
          </a:xfrm>
          <a:prstGeom prst="rect">
            <a:avLst/>
          </a:prstGeom>
        </p:spPr>
      </p:pic>
      <p:pic>
        <p:nvPicPr>
          <p:cNvPr id="16" name="Picture 15">
            <a:extLst>
              <a:ext uri="{FF2B5EF4-FFF2-40B4-BE49-F238E27FC236}">
                <a16:creationId xmlns:a16="http://schemas.microsoft.com/office/drawing/2014/main" id="{8AEE1F14-2A57-469E-93D7-A431E3025826}"/>
              </a:ext>
            </a:extLst>
          </p:cNvPr>
          <p:cNvPicPr>
            <a:picLocks/>
          </p:cNvPicPr>
          <p:nvPr/>
        </p:nvPicPr>
        <p:blipFill>
          <a:blip r:embed="rId4"/>
          <a:stretch>
            <a:fillRect/>
          </a:stretch>
        </p:blipFill>
        <p:spPr>
          <a:xfrm>
            <a:off x="3294135" y="1600200"/>
            <a:ext cx="3200400" cy="2194560"/>
          </a:xfrm>
          <a:prstGeom prst="rect">
            <a:avLst/>
          </a:prstGeom>
        </p:spPr>
      </p:pic>
      <p:pic>
        <p:nvPicPr>
          <p:cNvPr id="17" name="Picture 16">
            <a:extLst>
              <a:ext uri="{FF2B5EF4-FFF2-40B4-BE49-F238E27FC236}">
                <a16:creationId xmlns:a16="http://schemas.microsoft.com/office/drawing/2014/main" id="{CED57ED1-632F-4D9E-A045-F88807D08061}"/>
              </a:ext>
            </a:extLst>
          </p:cNvPr>
          <p:cNvPicPr>
            <a:picLocks/>
          </p:cNvPicPr>
          <p:nvPr/>
        </p:nvPicPr>
        <p:blipFill>
          <a:blip r:embed="rId5"/>
          <a:stretch>
            <a:fillRect/>
          </a:stretch>
        </p:blipFill>
        <p:spPr>
          <a:xfrm>
            <a:off x="3294135" y="4000500"/>
            <a:ext cx="3200400" cy="2194560"/>
          </a:xfrm>
          <a:prstGeom prst="rect">
            <a:avLst/>
          </a:prstGeom>
        </p:spPr>
      </p:pic>
      <p:sp>
        <p:nvSpPr>
          <p:cNvPr id="4" name="Footer Placeholder 3">
            <a:extLst>
              <a:ext uri="{FF2B5EF4-FFF2-40B4-BE49-F238E27FC236}">
                <a16:creationId xmlns:a16="http://schemas.microsoft.com/office/drawing/2014/main" id="{8F3896C8-D0F8-415D-B890-35EEC0FD539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196010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1</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Features is empty</a:t>
            </a:r>
          </a:p>
          <a:p>
            <a:r>
              <a:rPr lang="en-US" dirty="0"/>
              <a:t>Candidate Features: CLAGE, CLNO, DELINQ, DEROG, NINQ, YOJ</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3100" b="1" dirty="0" err="1">
                <a:latin typeface="Courier New" panose="02070309020205020404" pitchFamily="49" charset="0"/>
                <a:cs typeface="Courier New" panose="02070309020205020404" pitchFamily="49" charset="0"/>
              </a:rPr>
              <a:t>hmeq</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pandas.read_csv</a:t>
            </a:r>
            <a:r>
              <a:rPr lang="en-US" sz="3100" b="1" dirty="0">
                <a:latin typeface="Courier New" panose="02070309020205020404" pitchFamily="49" charset="0"/>
                <a:cs typeface="Courier New" panose="02070309020205020404" pitchFamily="49" charset="0"/>
              </a:rPr>
              <a:t>('C:\\Users\\</a:t>
            </a:r>
            <a:r>
              <a:rPr lang="en-US" sz="3100" b="1" dirty="0" err="1">
                <a:latin typeface="Courier New" panose="02070309020205020404" pitchFamily="49" charset="0"/>
                <a:cs typeface="Courier New" panose="02070309020205020404" pitchFamily="49" charset="0"/>
              </a:rPr>
              <a:t>minlam</a:t>
            </a:r>
            <a:r>
              <a:rPr lang="en-US" sz="3100" b="1" dirty="0">
                <a:latin typeface="Courier New" panose="02070309020205020404" pitchFamily="49" charset="0"/>
                <a:cs typeface="Courier New" panose="02070309020205020404" pitchFamily="49" charset="0"/>
              </a:rPr>
              <a:t>\\Documents\\IIT\\Machine Learning\\Data\\HMEQ.csv',</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delimiter=',')</a:t>
            </a:r>
          </a:p>
          <a:p>
            <a:pPr marL="0" indent="0">
              <a:lnSpc>
                <a:spcPct val="120000"/>
              </a:lnSpc>
              <a:spcBef>
                <a:spcPts val="0"/>
              </a:spcBef>
              <a:buNone/>
            </a:pPr>
            <a:endParaRPr lang="en-US" sz="3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3100" b="1" dirty="0" err="1">
                <a:latin typeface="Courier New" panose="02070309020205020404" pitchFamily="49" charset="0"/>
                <a:cs typeface="Courier New" panose="02070309020205020404" pitchFamily="49" charset="0"/>
              </a:rPr>
              <a:t>y_name</a:t>
            </a:r>
            <a:r>
              <a:rPr lang="en-US" sz="3100" b="1" dirty="0">
                <a:latin typeface="Courier New" panose="02070309020205020404" pitchFamily="49" charset="0"/>
                <a:cs typeface="Courier New" panose="02070309020205020404" pitchFamily="49" charset="0"/>
              </a:rPr>
              <a:t> = 'BAD'</a:t>
            </a:r>
          </a:p>
          <a:p>
            <a:pPr marL="0" indent="0">
              <a:lnSpc>
                <a:spcPct val="120000"/>
              </a:lnSpc>
              <a:spcBef>
                <a:spcPts val="0"/>
              </a:spcBef>
              <a:buNone/>
            </a:pPr>
            <a:endParaRPr lang="en-US" sz="3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Set dual = False because </a:t>
            </a:r>
            <a:r>
              <a:rPr lang="en-US" sz="3100" b="1" dirty="0" err="1">
                <a:latin typeface="Courier New" panose="02070309020205020404" pitchFamily="49" charset="0"/>
                <a:cs typeface="Courier New" panose="02070309020205020404" pitchFamily="49" charset="0"/>
              </a:rPr>
              <a:t>n_samples</a:t>
            </a:r>
            <a:r>
              <a:rPr lang="en-US" sz="3100" b="1" dirty="0">
                <a:latin typeface="Courier New" panose="02070309020205020404" pitchFamily="49" charset="0"/>
                <a:cs typeface="Courier New" panose="02070309020205020404" pitchFamily="49" charset="0"/>
              </a:rPr>
              <a:t> &gt; </a:t>
            </a:r>
            <a:r>
              <a:rPr lang="en-US" sz="3100" b="1" dirty="0" err="1">
                <a:latin typeface="Courier New" panose="02070309020205020404" pitchFamily="49" charset="0"/>
                <a:cs typeface="Courier New" panose="02070309020205020404" pitchFamily="49" charset="0"/>
              </a:rPr>
              <a:t>n_features</a:t>
            </a:r>
            <a:endParaRPr lang="en-US" sz="31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3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3100" b="1" dirty="0" err="1">
                <a:latin typeface="Courier New" panose="02070309020205020404" pitchFamily="49" charset="0"/>
                <a:cs typeface="Courier New" panose="02070309020205020404" pitchFamily="49" charset="0"/>
              </a:rPr>
              <a:t>accuracyResult</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pandas.DataFrame</a:t>
            </a:r>
            <a:r>
              <a:rPr lang="en-US" sz="31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3100" b="1" dirty="0" err="1">
                <a:latin typeface="Courier New" panose="02070309020205020404" pitchFamily="49" charset="0"/>
                <a:cs typeface="Courier New" panose="02070309020205020404" pitchFamily="49" charset="0"/>
              </a:rPr>
              <a:t>includeVar</a:t>
            </a:r>
            <a:r>
              <a:rPr lang="en-US" sz="3100" b="1" dirty="0">
                <a:latin typeface="Courier New" panose="02070309020205020404" pitchFamily="49" charset="0"/>
                <a:cs typeface="Courier New" panose="02070309020205020404" pitchFamily="49" charset="0"/>
              </a:rPr>
              <a:t> = []</a:t>
            </a:r>
          </a:p>
          <a:p>
            <a:pPr marL="0" indent="0">
              <a:lnSpc>
                <a:spcPct val="120000"/>
              </a:lnSpc>
              <a:spcBef>
                <a:spcPts val="0"/>
              </a:spcBef>
              <a:buNone/>
            </a:pPr>
            <a:r>
              <a:rPr lang="en-US" sz="3100" b="1" dirty="0" err="1">
                <a:latin typeface="Courier New" panose="02070309020205020404" pitchFamily="49" charset="0"/>
                <a:cs typeface="Courier New" panose="02070309020205020404" pitchFamily="49" charset="0"/>
              </a:rPr>
              <a:t>X_name</a:t>
            </a:r>
            <a:r>
              <a:rPr lang="en-US" sz="3100" b="1" dirty="0">
                <a:latin typeface="Courier New" panose="02070309020205020404" pitchFamily="49" charset="0"/>
                <a:cs typeface="Courier New" panose="02070309020205020404" pitchFamily="49" charset="0"/>
              </a:rPr>
              <a:t> = ['CLAGE','CLNO','DELINQ','DEROG','NINQ','YOJ']</a:t>
            </a:r>
          </a:p>
          <a:p>
            <a:pPr marL="0" indent="0">
              <a:lnSpc>
                <a:spcPct val="120000"/>
              </a:lnSpc>
              <a:spcBef>
                <a:spcPts val="0"/>
              </a:spcBef>
              <a:buNone/>
            </a:pPr>
            <a:endParaRPr lang="en-US" sz="31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for </a:t>
            </a:r>
            <a:r>
              <a:rPr lang="en-US" sz="3100" b="1" dirty="0" err="1">
                <a:latin typeface="Courier New" panose="02070309020205020404" pitchFamily="49" charset="0"/>
                <a:cs typeface="Courier New" panose="02070309020205020404" pitchFamily="49" charset="0"/>
              </a:rPr>
              <a:t>ivar</a:t>
            </a:r>
            <a:r>
              <a:rPr lang="en-US" sz="3100" b="1" dirty="0">
                <a:latin typeface="Courier New" panose="02070309020205020404" pitchFamily="49" charset="0"/>
                <a:cs typeface="Courier New" panose="02070309020205020404" pitchFamily="49" charset="0"/>
              </a:rPr>
              <a:t> in </a:t>
            </a:r>
            <a:r>
              <a:rPr lang="en-US" sz="3100" b="1" dirty="0" err="1">
                <a:latin typeface="Courier New" panose="02070309020205020404" pitchFamily="49" charset="0"/>
                <a:cs typeface="Courier New" panose="02070309020205020404" pitchFamily="49" charset="0"/>
              </a:rPr>
              <a:t>X_name</a:t>
            </a:r>
            <a:r>
              <a:rPr lang="en-US" sz="31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inputData</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hmeq</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includeVar</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y_name</a:t>
            </a: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ivar</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dropna</a:t>
            </a:r>
            <a:r>
              <a:rPr lang="en-US" sz="31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X = </a:t>
            </a:r>
            <a:r>
              <a:rPr lang="en-US" sz="3100" b="1" dirty="0" err="1">
                <a:latin typeface="Courier New" panose="02070309020205020404" pitchFamily="49" charset="0"/>
                <a:cs typeface="Courier New" panose="02070309020205020404" pitchFamily="49" charset="0"/>
              </a:rPr>
              <a:t>inputData</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includeVar</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ivar</a:t>
            </a:r>
            <a:r>
              <a:rPr lang="en-US" sz="31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y = </a:t>
            </a:r>
            <a:r>
              <a:rPr lang="en-US" sz="3100" b="1" dirty="0" err="1">
                <a:latin typeface="Courier New" panose="02070309020205020404" pitchFamily="49" charset="0"/>
                <a:cs typeface="Courier New" panose="02070309020205020404" pitchFamily="49" charset="0"/>
              </a:rPr>
              <a:t>inputData</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y_name</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astype</a:t>
            </a:r>
            <a:r>
              <a:rPr lang="en-US" sz="31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svm_Model</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svm.LinearSVC</a:t>
            </a:r>
            <a:r>
              <a:rPr lang="en-US" sz="3100" b="1" dirty="0">
                <a:latin typeface="Courier New" panose="02070309020205020404" pitchFamily="49" charset="0"/>
                <a:cs typeface="Courier New" panose="02070309020205020404" pitchFamily="49" charset="0"/>
              </a:rPr>
              <a:t>(verbose = 1, dual = False, </a:t>
            </a:r>
            <a:r>
              <a:rPr lang="en-US" sz="3100" b="1" dirty="0" err="1">
                <a:latin typeface="Courier New" panose="02070309020205020404" pitchFamily="49" charset="0"/>
                <a:cs typeface="Courier New" panose="02070309020205020404" pitchFamily="49" charset="0"/>
              </a:rPr>
              <a:t>random_state</a:t>
            </a:r>
            <a:r>
              <a:rPr lang="en-US" sz="3100" b="1" dirty="0">
                <a:latin typeface="Courier New" panose="02070309020205020404" pitchFamily="49" charset="0"/>
                <a:cs typeface="Courier New" panose="02070309020205020404" pitchFamily="49" charset="0"/>
              </a:rPr>
              <a:t> = None, </a:t>
            </a:r>
            <a:r>
              <a:rPr lang="en-US" sz="3100" b="1" dirty="0" err="1">
                <a:latin typeface="Courier New" panose="02070309020205020404" pitchFamily="49" charset="0"/>
                <a:cs typeface="Courier New" panose="02070309020205020404" pitchFamily="49" charset="0"/>
              </a:rPr>
              <a:t>max_iter</a:t>
            </a:r>
            <a:r>
              <a:rPr lang="en-US" sz="31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thisFit</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svm_Model.fit</a:t>
            </a:r>
            <a:r>
              <a:rPr lang="en-US" sz="31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y_predictClass</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thisFit.predict</a:t>
            </a:r>
            <a:r>
              <a:rPr lang="en-US" sz="31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y_predictAccuracy</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metrics.accuracy_score</a:t>
            </a:r>
            <a:r>
              <a:rPr lang="en-US" sz="3100" b="1" dirty="0">
                <a:latin typeface="Courier New" panose="02070309020205020404" pitchFamily="49" charset="0"/>
                <a:cs typeface="Courier New" panose="02070309020205020404" pitchFamily="49" charset="0"/>
              </a:rPr>
              <a:t>(y, </a:t>
            </a:r>
            <a:r>
              <a:rPr lang="en-US" sz="3100" b="1" dirty="0" err="1">
                <a:latin typeface="Courier New" panose="02070309020205020404" pitchFamily="49" charset="0"/>
                <a:cs typeface="Courier New" panose="02070309020205020404" pitchFamily="49" charset="0"/>
              </a:rPr>
              <a:t>y_predictClass</a:t>
            </a:r>
            <a:r>
              <a:rPr lang="en-US" sz="31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accuracyResult</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accuracyResult.append</a:t>
            </a:r>
            <a:r>
              <a:rPr lang="en-US" sz="3100" b="1" dirty="0">
                <a:latin typeface="Courier New" panose="02070309020205020404" pitchFamily="49" charset="0"/>
                <a:cs typeface="Courier New" panose="02070309020205020404" pitchFamily="49" charset="0"/>
              </a:rPr>
              <a:t>([[</a:t>
            </a:r>
            <a:r>
              <a:rPr lang="en-US" sz="3100" b="1" dirty="0" err="1">
                <a:latin typeface="Courier New" panose="02070309020205020404" pitchFamily="49" charset="0"/>
                <a:cs typeface="Courier New" panose="02070309020205020404" pitchFamily="49" charset="0"/>
              </a:rPr>
              <a:t>includeVar</a:t>
            </a:r>
            <a:r>
              <a:rPr lang="en-US" sz="3100" b="1" dirty="0">
                <a:latin typeface="Courier New" panose="02070309020205020404" pitchFamily="49" charset="0"/>
                <a:cs typeface="Courier New" panose="02070309020205020404" pitchFamily="49" charset="0"/>
              </a:rPr>
              <a:t> + [</a:t>
            </a:r>
            <a:r>
              <a:rPr lang="en-US" sz="3100" b="1" dirty="0" err="1">
                <a:latin typeface="Courier New" panose="02070309020205020404" pitchFamily="49" charset="0"/>
                <a:cs typeface="Courier New" panose="02070309020205020404" pitchFamily="49" charset="0"/>
              </a:rPr>
              <a:t>ivar</a:t>
            </a: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inputData.shape</a:t>
            </a:r>
            <a:r>
              <a:rPr lang="en-US" sz="3100" b="1" dirty="0">
                <a:latin typeface="Courier New" panose="02070309020205020404" pitchFamily="49" charset="0"/>
                <a:cs typeface="Courier New" panose="02070309020205020404" pitchFamily="49" charset="0"/>
              </a:rPr>
              <a:t>[0], </a:t>
            </a:r>
            <a:r>
              <a:rPr lang="en-US" sz="3100" b="1" dirty="0" err="1">
                <a:latin typeface="Courier New" panose="02070309020205020404" pitchFamily="49" charset="0"/>
                <a:cs typeface="Courier New" panose="02070309020205020404" pitchFamily="49" charset="0"/>
              </a:rPr>
              <a:t>y_predictAccuracy</a:t>
            </a:r>
            <a:r>
              <a:rPr lang="en-US" sz="3100" b="1" dirty="0">
                <a:latin typeface="Courier New" panose="02070309020205020404" pitchFamily="49" charset="0"/>
                <a:cs typeface="Courier New" panose="02070309020205020404" pitchFamily="49" charset="0"/>
              </a:rPr>
              <a:t>]], </a:t>
            </a:r>
            <a:r>
              <a:rPr lang="en-US" sz="3100" b="1" dirty="0" err="1">
                <a:latin typeface="Courier New" panose="02070309020205020404" pitchFamily="49" charset="0"/>
                <a:cs typeface="Courier New" panose="02070309020205020404" pitchFamily="49" charset="0"/>
              </a:rPr>
              <a:t>ignore_index</a:t>
            </a:r>
            <a:r>
              <a:rPr lang="en-US" sz="3100" b="1" dirty="0">
                <a:latin typeface="Courier New" panose="02070309020205020404" pitchFamily="49" charset="0"/>
                <a:cs typeface="Courier New" panose="02070309020205020404" pitchFamily="49" charset="0"/>
              </a:rPr>
              <a:t> = True)</a:t>
            </a:r>
          </a:p>
          <a:p>
            <a:endParaRPr lang="en-US" dirty="0"/>
          </a:p>
        </p:txBody>
      </p:sp>
      <p:sp>
        <p:nvSpPr>
          <p:cNvPr id="5" name="TextBox 4">
            <a:extLst>
              <a:ext uri="{FF2B5EF4-FFF2-40B4-BE49-F238E27FC236}">
                <a16:creationId xmlns:a16="http://schemas.microsoft.com/office/drawing/2014/main" id="{19F17770-61DB-4669-8F97-2692A1ADA071}"/>
              </a:ext>
            </a:extLst>
          </p:cNvPr>
          <p:cNvSpPr txBox="1"/>
          <p:nvPr/>
        </p:nvSpPr>
        <p:spPr>
          <a:xfrm>
            <a:off x="8638592" y="1293365"/>
            <a:ext cx="3200400" cy="369332"/>
          </a:xfrm>
          <a:prstGeom prst="rect">
            <a:avLst/>
          </a:prstGeom>
          <a:noFill/>
        </p:spPr>
        <p:txBody>
          <a:bodyPr wrap="square" rtlCol="0">
            <a:spAutoFit/>
          </a:bodyPr>
          <a:lstStyle/>
          <a:p>
            <a:r>
              <a:rPr lang="en-US" dirty="0"/>
              <a:t>Week 12 HMEQ SVM.py</a:t>
            </a:r>
          </a:p>
        </p:txBody>
      </p:sp>
    </p:spTree>
    <p:extLst>
      <p:ext uri="{BB962C8B-B14F-4D97-AF65-F5344CB8AC3E}">
        <p14:creationId xmlns:p14="http://schemas.microsoft.com/office/powerpoint/2010/main" val="49355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1</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Features is empty</a:t>
            </a:r>
          </a:p>
          <a:p>
            <a:r>
              <a:rPr lang="en-US" dirty="0"/>
              <a:t>Candidate Features: CLAGE, CLNO, DELINQ, DEROG, NINQ, YOJ</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1253920739"/>
              </p:ext>
            </p:extLst>
          </p:nvPr>
        </p:nvGraphicFramePr>
        <p:xfrm>
          <a:off x="977769" y="3137279"/>
          <a:ext cx="6906596" cy="2526405"/>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u="none" strike="noStrike" dirty="0">
                          <a:effectLst/>
                        </a:rPr>
                        <a:t>YOJ</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5445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0.79357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678488"/>
                  </a:ext>
                </a:extLst>
              </a:tr>
              <a:tr h="360915">
                <a:tc>
                  <a:txBody>
                    <a:bodyPr/>
                    <a:lstStyle/>
                    <a:p>
                      <a:pPr algn="l" fontAlgn="b"/>
                      <a:r>
                        <a:rPr lang="en-US" sz="2000" u="none" strike="noStrike">
                          <a:effectLst/>
                        </a:rPr>
                        <a:t>NINQ</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5450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0.79431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u="none" strike="noStrike">
                          <a:effectLst/>
                        </a:rPr>
                        <a:t>CLNO</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5738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0.80202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u="none" strike="noStrike">
                          <a:effectLst/>
                        </a:rPr>
                        <a:t>DEROG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5252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0.80236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u="none" strike="noStrike">
                          <a:effectLst/>
                        </a:rPr>
                        <a:t>CLAGE</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5652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0.80343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26296311"/>
                  </a:ext>
                </a:extLst>
              </a:tr>
              <a:tr h="360915">
                <a:tc>
                  <a:txBody>
                    <a:bodyPr/>
                    <a:lstStyle/>
                    <a:p>
                      <a:pPr algn="l" fontAlgn="b"/>
                      <a:r>
                        <a:rPr lang="en-US" sz="2000" u="none" strike="noStrike">
                          <a:effectLst/>
                        </a:rPr>
                        <a:t>DELINQ</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5380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0.81152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5552572"/>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555007" y="2861324"/>
            <a:ext cx="2659224" cy="1085526"/>
          </a:xfrm>
          <a:prstGeom prst="wedgeEllipseCallout">
            <a:avLst>
              <a:gd name="adj1" fmla="val -72061"/>
              <a:gd name="adj2" fmla="val 25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YOJ</a:t>
            </a:r>
          </a:p>
        </p:txBody>
      </p:sp>
    </p:spTree>
    <p:extLst>
      <p:ext uri="{BB962C8B-B14F-4D97-AF65-F5344CB8AC3E}">
        <p14:creationId xmlns:p14="http://schemas.microsoft.com/office/powerpoint/2010/main" val="3454038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2</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a:t>
            </a:r>
          </a:p>
          <a:p>
            <a:r>
              <a:rPr lang="en-US" dirty="0"/>
              <a:t>Candidate Features: CLAGE, CLNO, DELINQ, DEROG, NINQ</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['CLAGE','CLNO','DELINQ','DEROG','NINQ']</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2200441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2</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a:t>
            </a:r>
          </a:p>
          <a:p>
            <a:r>
              <a:rPr lang="en-US" dirty="0"/>
              <a:t>Candidate Features: CLAGE, CLNO, DELINQ, DEROG, NINQ</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2037076239"/>
              </p:ext>
            </p:extLst>
          </p:nvPr>
        </p:nvGraphicFramePr>
        <p:xfrm>
          <a:off x="977769" y="3137279"/>
          <a:ext cx="6906596" cy="2165490"/>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0.79013</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dirty="0">
                          <a:solidFill>
                            <a:srgbClr val="000000"/>
                          </a:solidFill>
                          <a:effectLst/>
                          <a:latin typeface="Calibri" panose="020F0502020204030204" pitchFamily="34" charset="0"/>
                        </a:rPr>
                        <a:t>YOJ,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5340</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0.79719</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5271</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0.79928</a:t>
                      </a: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b="0" i="0" u="none" strike="noStrike">
                          <a:solidFill>
                            <a:srgbClr val="000000"/>
                          </a:solidFill>
                          <a:effectLst/>
                          <a:latin typeface="Calibri" panose="020F0502020204030204" pitchFamily="34" charset="0"/>
                        </a:rPr>
                        <a:t>YOJ,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4914</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0.80362</a:t>
                      </a:r>
                    </a:p>
                  </a:txBody>
                  <a:tcPr marL="7620" marR="7620" marT="7620" marB="0" anchor="b"/>
                </a:tc>
                <a:extLst>
                  <a:ext uri="{0D108BD9-81ED-4DB2-BD59-A6C34878D82A}">
                    <a16:rowId xmlns:a16="http://schemas.microsoft.com/office/drawing/2014/main" val="1726296311"/>
                  </a:ext>
                </a:extLst>
              </a:tr>
              <a:tr h="360915">
                <a:tc>
                  <a:txBody>
                    <a:bodyPr/>
                    <a:lstStyle/>
                    <a:p>
                      <a:pPr algn="l" fontAlgn="b"/>
                      <a:r>
                        <a:rPr lang="en-US" sz="2000" b="0" i="0" u="none" strike="noStrike">
                          <a:solidFill>
                            <a:srgbClr val="000000"/>
                          </a:solidFill>
                          <a:effectLst/>
                          <a:latin typeface="Calibri" panose="020F0502020204030204" pitchFamily="34" charset="0"/>
                        </a:rPr>
                        <a:t>YOJ, DELINQ</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5059</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0.80945</a:t>
                      </a:r>
                    </a:p>
                  </a:txBody>
                  <a:tcPr marL="7620" marR="7620" marT="7620" marB="0" anchor="b"/>
                </a:tc>
                <a:extLst>
                  <a:ext uri="{0D108BD9-81ED-4DB2-BD59-A6C34878D82A}">
                    <a16:rowId xmlns:a16="http://schemas.microsoft.com/office/drawing/2014/main" val="845552572"/>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461310" y="2861324"/>
            <a:ext cx="2659224" cy="1085526"/>
          </a:xfrm>
          <a:prstGeom prst="wedgeEllipseCallout">
            <a:avLst>
              <a:gd name="adj1" fmla="val -69605"/>
              <a:gd name="adj2" fmla="val 28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NINQ</a:t>
            </a:r>
          </a:p>
        </p:txBody>
      </p:sp>
    </p:spTree>
    <p:extLst>
      <p:ext uri="{BB962C8B-B14F-4D97-AF65-F5344CB8AC3E}">
        <p14:creationId xmlns:p14="http://schemas.microsoft.com/office/powerpoint/2010/main" val="3203134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3</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a:t>
            </a:r>
          </a:p>
          <a:p>
            <a:r>
              <a:rPr lang="en-US" dirty="0"/>
              <a:t>Candidate Features: CLAGE, CLNO,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['CLAGE','CLNO','DELINQ','DEROG']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411602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3</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a:t>
            </a:r>
          </a:p>
          <a:p>
            <a:r>
              <a:rPr lang="en-US" dirty="0"/>
              <a:t>Candidate Features: CLAGE, CLNO,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124655137"/>
              </p:ext>
            </p:extLst>
          </p:nvPr>
        </p:nvGraphicFramePr>
        <p:xfrm>
          <a:off x="977769" y="3137279"/>
          <a:ext cx="6906596" cy="1804575"/>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0.79091</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a:solidFill>
                            <a:srgbClr val="000000"/>
                          </a:solidFill>
                          <a:effectLst/>
                          <a:latin typeface="Calibri" panose="020F0502020204030204" pitchFamily="34" charset="0"/>
                        </a:rPr>
                        <a:t>YOJ, NINQ, CLAGE</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NINQ, DEROG</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4837</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0.80132</a:t>
                      </a: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b="0" i="0" u="none" strike="noStrike">
                          <a:solidFill>
                            <a:srgbClr val="000000"/>
                          </a:solidFill>
                          <a:effectLst/>
                          <a:latin typeface="Calibri" panose="020F0502020204030204" pitchFamily="34" charset="0"/>
                        </a:rPr>
                        <a:t>YOJ, NINQ, DELINQ</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4983</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0.81617</a:t>
                      </a:r>
                    </a:p>
                  </a:txBody>
                  <a:tcPr marL="7620" marR="7620" marT="7620" marB="0" anchor="b"/>
                </a:tc>
                <a:extLst>
                  <a:ext uri="{0D108BD9-81ED-4DB2-BD59-A6C34878D82A}">
                    <a16:rowId xmlns:a16="http://schemas.microsoft.com/office/drawing/2014/main" val="1726296311"/>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461310" y="2861324"/>
            <a:ext cx="2659224" cy="1085526"/>
          </a:xfrm>
          <a:prstGeom prst="wedgeEllipseCallout">
            <a:avLst>
              <a:gd name="adj1" fmla="val -69605"/>
              <a:gd name="adj2" fmla="val 28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CLNO</a:t>
            </a:r>
          </a:p>
        </p:txBody>
      </p:sp>
    </p:spTree>
    <p:extLst>
      <p:ext uri="{BB962C8B-B14F-4D97-AF65-F5344CB8AC3E}">
        <p14:creationId xmlns:p14="http://schemas.microsoft.com/office/powerpoint/2010/main" val="4055024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4</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a:t>
            </a:r>
          </a:p>
          <a:p>
            <a:r>
              <a:rPr lang="en-US" dirty="0"/>
              <a:t>Candidate Features: CLAGE,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953135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4</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a:t>
            </a:r>
          </a:p>
          <a:p>
            <a:r>
              <a:rPr lang="en-US" dirty="0"/>
              <a:t>Candidate Features: CLAGE,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1100601095"/>
              </p:ext>
            </p:extLst>
          </p:nvPr>
        </p:nvGraphicFramePr>
        <p:xfrm>
          <a:off x="977768" y="3137279"/>
          <a:ext cx="8044933" cy="1443660"/>
        </p:xfrm>
        <a:graphic>
          <a:graphicData uri="http://schemas.openxmlformats.org/drawingml/2006/table">
            <a:tbl>
              <a:tblPr firstRow="1">
                <a:tableStyleId>{FABFCF23-3B69-468F-B69F-88F6DE6A72F2}</a:tableStyleId>
              </a:tblPr>
              <a:tblGrid>
                <a:gridCol w="3062387">
                  <a:extLst>
                    <a:ext uri="{9D8B030D-6E8A-4147-A177-3AD203B41FA5}">
                      <a16:colId xmlns:a16="http://schemas.microsoft.com/office/drawing/2014/main" val="2181985379"/>
                    </a:ext>
                  </a:extLst>
                </a:gridCol>
                <a:gridCol w="2202025">
                  <a:extLst>
                    <a:ext uri="{9D8B030D-6E8A-4147-A177-3AD203B41FA5}">
                      <a16:colId xmlns:a16="http://schemas.microsoft.com/office/drawing/2014/main" val="4280040270"/>
                    </a:ext>
                  </a:extLst>
                </a:gridCol>
                <a:gridCol w="2780521">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a:solidFill>
                            <a:srgbClr val="000000"/>
                          </a:solidFill>
                          <a:effectLst/>
                          <a:latin typeface="Calibri" panose="020F0502020204030204" pitchFamily="34" charset="0"/>
                        </a:rPr>
                        <a:t>YOJ, NINQ, CLNO,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4983</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0.81698</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NINQ, CLNO,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4837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0.80091</a:t>
                      </a:r>
                    </a:p>
                  </a:txBody>
                  <a:tcPr marL="7620" marR="7620" marT="7620" marB="0" anchor="b"/>
                </a:tc>
                <a:extLst>
                  <a:ext uri="{0D108BD9-81ED-4DB2-BD59-A6C34878D82A}">
                    <a16:rowId xmlns:a16="http://schemas.microsoft.com/office/drawing/2014/main" val="3082280055"/>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CLAGE</a:t>
            </a:r>
          </a:p>
        </p:txBody>
      </p:sp>
    </p:spTree>
    <p:extLst>
      <p:ext uri="{BB962C8B-B14F-4D97-AF65-F5344CB8AC3E}">
        <p14:creationId xmlns:p14="http://schemas.microsoft.com/office/powerpoint/2010/main" val="1582772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5</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a:t>
            </a:r>
          </a:p>
          <a:p>
            <a:r>
              <a:rPr lang="en-US" dirty="0"/>
              <a:t>Candidate Features: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 'CLAGE']</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1954019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5</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a:t>
            </a:r>
          </a:p>
          <a:p>
            <a:r>
              <a:rPr lang="en-US" dirty="0"/>
              <a:t>Candidate Features: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750860781"/>
              </p:ext>
            </p:extLst>
          </p:nvPr>
        </p:nvGraphicFramePr>
        <p:xfrm>
          <a:off x="977768" y="3137279"/>
          <a:ext cx="8044933" cy="1082745"/>
        </p:xfrm>
        <a:graphic>
          <a:graphicData uri="http://schemas.openxmlformats.org/drawingml/2006/table">
            <a:tbl>
              <a:tblPr firstRow="1">
                <a:tableStyleId>{FABFCF23-3B69-468F-B69F-88F6DE6A72F2}</a:tableStyleId>
              </a:tblPr>
              <a:tblGrid>
                <a:gridCol w="3603563">
                  <a:extLst>
                    <a:ext uri="{9D8B030D-6E8A-4147-A177-3AD203B41FA5}">
                      <a16:colId xmlns:a16="http://schemas.microsoft.com/office/drawing/2014/main" val="2181985379"/>
                    </a:ext>
                  </a:extLst>
                </a:gridCol>
                <a:gridCol w="1660849">
                  <a:extLst>
                    <a:ext uri="{9D8B030D-6E8A-4147-A177-3AD203B41FA5}">
                      <a16:colId xmlns:a16="http://schemas.microsoft.com/office/drawing/2014/main" val="4280040270"/>
                    </a:ext>
                  </a:extLst>
                </a:gridCol>
                <a:gridCol w="2780521">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4768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0.80998</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4914</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0.82011</a:t>
                      </a:r>
                    </a:p>
                  </a:txBody>
                  <a:tcPr marL="7620" marR="7620" marT="7620" marB="0" anchor="b"/>
                </a:tc>
                <a:extLst>
                  <a:ext uri="{0D108BD9-81ED-4DB2-BD59-A6C34878D82A}">
                    <a16:rowId xmlns:a16="http://schemas.microsoft.com/office/drawing/2014/main" val="3682353530"/>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DEROG</a:t>
            </a:r>
          </a:p>
        </p:txBody>
      </p:sp>
    </p:spTree>
    <p:extLst>
      <p:ext uri="{BB962C8B-B14F-4D97-AF65-F5344CB8AC3E}">
        <p14:creationId xmlns:p14="http://schemas.microsoft.com/office/powerpoint/2010/main" val="136134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EEB470-FFAD-496B-BF92-F48A16381E9F}"/>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Two-Cluster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a:p>
        </p:txBody>
      </p:sp>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Cluster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Cluster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3" name="Footer Placeholder 2">
            <a:extLst>
              <a:ext uri="{FF2B5EF4-FFF2-40B4-BE49-F238E27FC236}">
                <a16:creationId xmlns:a16="http://schemas.microsoft.com/office/drawing/2014/main" id="{C8A3B6C6-AB93-4C8B-BDE7-0888512DE54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66539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6</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 DEROG</a:t>
            </a:r>
          </a:p>
          <a:p>
            <a:r>
              <a:rPr lang="en-US" dirty="0"/>
              <a:t>Candidate Features: DELINQ</a:t>
            </a:r>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 'CLAGE', 'DEROG']</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['DELINQ']</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3484626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6</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 DEROG</a:t>
            </a:r>
          </a:p>
          <a:p>
            <a:r>
              <a:rPr lang="en-US" dirty="0"/>
              <a:t>Candidate Features: DELINQ</a:t>
            </a:r>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extLst>
              <p:ext uri="{D42A27DB-BD31-4B8C-83A1-F6EECF244321}">
                <p14:modId xmlns:p14="http://schemas.microsoft.com/office/powerpoint/2010/main" val="1444587509"/>
              </p:ext>
            </p:extLst>
          </p:nvPr>
        </p:nvGraphicFramePr>
        <p:xfrm>
          <a:off x="1005760" y="3753099"/>
          <a:ext cx="9565824" cy="721830"/>
        </p:xfrm>
        <a:graphic>
          <a:graphicData uri="http://schemas.openxmlformats.org/drawingml/2006/table">
            <a:tbl>
              <a:tblPr firstRow="1">
                <a:tableStyleId>{FABFCF23-3B69-468F-B69F-88F6DE6A72F2}</a:tableStyleId>
              </a:tblPr>
              <a:tblGrid>
                <a:gridCol w="4947171">
                  <a:extLst>
                    <a:ext uri="{9D8B030D-6E8A-4147-A177-3AD203B41FA5}">
                      <a16:colId xmlns:a16="http://schemas.microsoft.com/office/drawing/2014/main" val="2181985379"/>
                    </a:ext>
                  </a:extLst>
                </a:gridCol>
                <a:gridCol w="2211355">
                  <a:extLst>
                    <a:ext uri="{9D8B030D-6E8A-4147-A177-3AD203B41FA5}">
                      <a16:colId xmlns:a16="http://schemas.microsoft.com/office/drawing/2014/main" val="4280040270"/>
                    </a:ext>
                  </a:extLst>
                </a:gridCol>
                <a:gridCol w="2407298">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DEROG,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4748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0.83151</a:t>
                      </a:r>
                    </a:p>
                  </a:txBody>
                  <a:tcPr marL="7620" marR="7620" marT="7620" marB="0" anchor="b"/>
                </a:tc>
                <a:extLst>
                  <a:ext uri="{0D108BD9-81ED-4DB2-BD59-A6C34878D82A}">
                    <a16:rowId xmlns:a16="http://schemas.microsoft.com/office/drawing/2014/main" val="1155191896"/>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DELINQ</a:t>
            </a:r>
          </a:p>
        </p:txBody>
      </p:sp>
    </p:spTree>
    <p:extLst>
      <p:ext uri="{BB962C8B-B14F-4D97-AF65-F5344CB8AC3E}">
        <p14:creationId xmlns:p14="http://schemas.microsoft.com/office/powerpoint/2010/main" val="1634496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Summary</a:t>
            </a:r>
          </a:p>
        </p:txBody>
      </p:sp>
      <p:sp>
        <p:nvSpPr>
          <p:cNvPr id="3" name="Content Placeholder 2"/>
          <p:cNvSpPr>
            <a:spLocks noGrp="1"/>
          </p:cNvSpPr>
          <p:nvPr>
            <p:ph idx="1"/>
          </p:nvPr>
        </p:nvSpPr>
        <p:spPr>
          <a:xfrm>
            <a:off x="838200" y="5019385"/>
            <a:ext cx="10515600" cy="1085526"/>
          </a:xfrm>
        </p:spPr>
        <p:txBody>
          <a:bodyPr>
            <a:normAutofit/>
          </a:bodyPr>
          <a:lstStyle/>
          <a:p>
            <a:r>
              <a:rPr lang="en-US" dirty="0"/>
              <a:t>Consider to stop at Step #2 or Step #3</a:t>
            </a:r>
          </a:p>
          <a:p>
            <a:r>
              <a:rPr lang="en-US" dirty="0"/>
              <a:t>My choice of the optimal feature set: {YOJ, NINQ} </a:t>
            </a:r>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graphicFrame>
        <p:nvGraphicFramePr>
          <p:cNvPr id="10" name="Table 9">
            <a:extLst>
              <a:ext uri="{FF2B5EF4-FFF2-40B4-BE49-F238E27FC236}">
                <a16:creationId xmlns:a16="http://schemas.microsoft.com/office/drawing/2014/main" id="{4BAC9AAC-2C42-4AA3-B854-9327E58C9AD3}"/>
              </a:ext>
            </a:extLst>
          </p:cNvPr>
          <p:cNvGraphicFramePr>
            <a:graphicFrameLocks noGrp="1"/>
          </p:cNvGraphicFramePr>
          <p:nvPr>
            <p:extLst>
              <p:ext uri="{D42A27DB-BD31-4B8C-83A1-F6EECF244321}">
                <p14:modId xmlns:p14="http://schemas.microsoft.com/office/powerpoint/2010/main" val="3452136032"/>
              </p:ext>
            </p:extLst>
          </p:nvPr>
        </p:nvGraphicFramePr>
        <p:xfrm>
          <a:off x="838200" y="1559307"/>
          <a:ext cx="9378820" cy="3208639"/>
        </p:xfrm>
        <a:graphic>
          <a:graphicData uri="http://schemas.openxmlformats.org/drawingml/2006/table">
            <a:tbl>
              <a:tblPr firstRow="1">
                <a:tableStyleId>{FABFCF23-3B69-468F-B69F-88F6DE6A72F2}</a:tableStyleId>
              </a:tblPr>
              <a:tblGrid>
                <a:gridCol w="757335">
                  <a:extLst>
                    <a:ext uri="{9D8B030D-6E8A-4147-A177-3AD203B41FA5}">
                      <a16:colId xmlns:a16="http://schemas.microsoft.com/office/drawing/2014/main" val="819980582"/>
                    </a:ext>
                  </a:extLst>
                </a:gridCol>
                <a:gridCol w="4572000">
                  <a:extLst>
                    <a:ext uri="{9D8B030D-6E8A-4147-A177-3AD203B41FA5}">
                      <a16:colId xmlns:a16="http://schemas.microsoft.com/office/drawing/2014/main" val="2181985379"/>
                    </a:ext>
                  </a:extLst>
                </a:gridCol>
                <a:gridCol w="1931436">
                  <a:extLst>
                    <a:ext uri="{9D8B030D-6E8A-4147-A177-3AD203B41FA5}">
                      <a16:colId xmlns:a16="http://schemas.microsoft.com/office/drawing/2014/main" val="4280040270"/>
                    </a:ext>
                  </a:extLst>
                </a:gridCol>
                <a:gridCol w="2118049">
                  <a:extLst>
                    <a:ext uri="{9D8B030D-6E8A-4147-A177-3AD203B41FA5}">
                      <a16:colId xmlns:a16="http://schemas.microsoft.com/office/drawing/2014/main" val="3699796357"/>
                    </a:ext>
                  </a:extLst>
                </a:gridCol>
              </a:tblGrid>
              <a:tr h="458377">
                <a:tc>
                  <a:txBody>
                    <a:bodyPr/>
                    <a:lstStyle/>
                    <a:p>
                      <a:pPr algn="l" fontAlgn="b"/>
                      <a:r>
                        <a:rPr lang="en-US" sz="2000" b="1" i="0" u="none" strike="noStrike" dirty="0">
                          <a:solidFill>
                            <a:schemeClr val="bg1"/>
                          </a:solidFill>
                          <a:effectLst/>
                          <a:latin typeface="Calibri" panose="020F0502020204030204" pitchFamily="34" charset="0"/>
                        </a:rPr>
                        <a:t>Step</a:t>
                      </a:r>
                    </a:p>
                  </a:txBody>
                  <a:tcPr marL="7620" marR="7620" marT="7620" marB="0" anchor="b"/>
                </a:tc>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458377">
                <a:tc>
                  <a:txBody>
                    <a:bodyPr/>
                    <a:lstStyle/>
                    <a:p>
                      <a:pPr algn="l" fontAlgn="b"/>
                      <a:r>
                        <a:rPr lang="en-US" sz="20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l" fontAlgn="b"/>
                      <a:r>
                        <a:rPr lang="en-US" sz="2000" u="none" strike="noStrike" dirty="0">
                          <a:effectLst/>
                        </a:rPr>
                        <a:t>YOJ</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5445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0.79357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678488"/>
                  </a:ext>
                </a:extLst>
              </a:tr>
              <a:tr h="458377">
                <a:tc>
                  <a:txBody>
                    <a:bodyPr/>
                    <a:lstStyle/>
                    <a:p>
                      <a:pPr algn="l" fontAlgn="b"/>
                      <a:r>
                        <a:rPr lang="en-US" sz="2000" b="0" i="0" u="none" strike="noStrike" dirty="0">
                          <a:solidFill>
                            <a:srgbClr val="000000"/>
                          </a:solidFill>
                          <a:effectLst/>
                          <a:latin typeface="Calibri" panose="020F0502020204030204" pitchFamily="34" charset="0"/>
                        </a:rPr>
                        <a:t>2</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0.79013</a:t>
                      </a:r>
                    </a:p>
                  </a:txBody>
                  <a:tcPr marL="7620" marR="7620" marT="7620" marB="0" anchor="b"/>
                </a:tc>
                <a:extLst>
                  <a:ext uri="{0D108BD9-81ED-4DB2-BD59-A6C34878D82A}">
                    <a16:rowId xmlns:a16="http://schemas.microsoft.com/office/drawing/2014/main" val="1155191896"/>
                  </a:ext>
                </a:extLst>
              </a:tr>
              <a:tr h="458377">
                <a:tc>
                  <a:txBody>
                    <a:bodyPr/>
                    <a:lstStyle/>
                    <a:p>
                      <a:pPr algn="l" fontAlgn="b"/>
                      <a:r>
                        <a:rPr lang="en-US" sz="2000" b="0" i="0" u="none" strike="noStrike" dirty="0">
                          <a:solidFill>
                            <a:srgbClr val="000000"/>
                          </a:solidFill>
                          <a:effectLst/>
                          <a:latin typeface="Calibri" panose="020F0502020204030204" pitchFamily="34" charset="0"/>
                        </a:rPr>
                        <a:t>3</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0.79091</a:t>
                      </a:r>
                    </a:p>
                  </a:txBody>
                  <a:tcPr marL="7620" marR="7620" marT="7620" marB="0" anchor="b"/>
                </a:tc>
                <a:extLst>
                  <a:ext uri="{0D108BD9-81ED-4DB2-BD59-A6C34878D82A}">
                    <a16:rowId xmlns:a16="http://schemas.microsoft.com/office/drawing/2014/main" val="3682353530"/>
                  </a:ext>
                </a:extLst>
              </a:tr>
              <a:tr h="458377">
                <a:tc>
                  <a:txBody>
                    <a:bodyPr/>
                    <a:lstStyle/>
                    <a:p>
                      <a:pPr algn="l" fontAlgn="b"/>
                      <a:r>
                        <a:rPr lang="en-US" sz="2000" b="0" i="0" u="none" strike="noStrike" dirty="0">
                          <a:solidFill>
                            <a:srgbClr val="000000"/>
                          </a:solidFill>
                          <a:effectLst/>
                          <a:latin typeface="Calibri" panose="020F0502020204030204" pitchFamily="34" charset="0"/>
                        </a:rPr>
                        <a:t>4</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3082280055"/>
                  </a:ext>
                </a:extLst>
              </a:tr>
              <a:tr h="458377">
                <a:tc>
                  <a:txBody>
                    <a:bodyPr/>
                    <a:lstStyle/>
                    <a:p>
                      <a:pPr algn="l" fontAlgn="b"/>
                      <a:r>
                        <a:rPr lang="en-US" sz="2000" b="0" i="0" u="none" strike="noStrike" dirty="0">
                          <a:solidFill>
                            <a:srgbClr val="000000"/>
                          </a:solidFill>
                          <a:effectLst/>
                          <a:latin typeface="Calibri" panose="020F0502020204030204" pitchFamily="34" charset="0"/>
                        </a:rPr>
                        <a:t>5</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4768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0.80998</a:t>
                      </a:r>
                    </a:p>
                  </a:txBody>
                  <a:tcPr marL="7620" marR="7620" marT="7620" marB="0" anchor="b"/>
                </a:tc>
                <a:extLst>
                  <a:ext uri="{0D108BD9-81ED-4DB2-BD59-A6C34878D82A}">
                    <a16:rowId xmlns:a16="http://schemas.microsoft.com/office/drawing/2014/main" val="1726296311"/>
                  </a:ext>
                </a:extLst>
              </a:tr>
              <a:tr h="458377">
                <a:tc>
                  <a:txBody>
                    <a:bodyPr/>
                    <a:lstStyle/>
                    <a:p>
                      <a:pPr algn="l" fontAlgn="b"/>
                      <a:r>
                        <a:rPr lang="en-US" sz="2000" b="0" i="0" u="none" strike="noStrike" dirty="0">
                          <a:solidFill>
                            <a:srgbClr val="000000"/>
                          </a:solidFill>
                          <a:effectLst/>
                          <a:latin typeface="Calibri" panose="020F0502020204030204" pitchFamily="34" charset="0"/>
                        </a:rPr>
                        <a:t>6</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 DEROG,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4748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0.83151</a:t>
                      </a:r>
                    </a:p>
                  </a:txBody>
                  <a:tcPr marL="7620" marR="7620" marT="7620" marB="0" anchor="b"/>
                </a:tc>
                <a:extLst>
                  <a:ext uri="{0D108BD9-81ED-4DB2-BD59-A6C34878D82A}">
                    <a16:rowId xmlns:a16="http://schemas.microsoft.com/office/drawing/2014/main" val="845552572"/>
                  </a:ext>
                </a:extLst>
              </a:tr>
            </a:tbl>
          </a:graphicData>
        </a:graphic>
      </p:graphicFrame>
      <p:sp>
        <p:nvSpPr>
          <p:cNvPr id="5" name="Arrow: Down 4">
            <a:extLst>
              <a:ext uri="{FF2B5EF4-FFF2-40B4-BE49-F238E27FC236}">
                <a16:creationId xmlns:a16="http://schemas.microsoft.com/office/drawing/2014/main" id="{711064B1-C0F3-48E9-8465-B1459E02B500}"/>
              </a:ext>
            </a:extLst>
          </p:cNvPr>
          <p:cNvSpPr/>
          <p:nvPr/>
        </p:nvSpPr>
        <p:spPr>
          <a:xfrm>
            <a:off x="10300996" y="2055813"/>
            <a:ext cx="681135" cy="82734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86F6C568-00C2-48A8-A38E-F36028B1070A}"/>
              </a:ext>
            </a:extLst>
          </p:cNvPr>
          <p:cNvSpPr/>
          <p:nvPr/>
        </p:nvSpPr>
        <p:spPr>
          <a:xfrm>
            <a:off x="10300996" y="2919381"/>
            <a:ext cx="712237" cy="184856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7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is no hyperplane to separate the two populations.</a:t>
                </a:r>
              </a:p>
              <a:p>
                <a:r>
                  <a:rPr lang="en-US" dirty="0"/>
                  <a:t>We define the slack variables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which represent the deviation from the margin.</a:t>
                </a:r>
              </a:p>
              <a:p>
                <a:r>
                  <a:rPr lang="en-US" dirty="0"/>
                  <a:t>There are two types of deviations:</a:t>
                </a:r>
              </a:p>
              <a:p>
                <a:pPr marL="914400" lvl="1" indent="-457200">
                  <a:buFont typeface="+mj-lt"/>
                  <a:buAutoNum type="arabicPeriod"/>
                </a:pPr>
                <a:r>
                  <a:rPr lang="en-US" dirty="0"/>
                  <a:t>Lie on the wrong side of the hyperplane and is misclassified</a:t>
                </a:r>
              </a:p>
              <a:p>
                <a:pPr marL="914400" lvl="1" indent="-457200">
                  <a:buFont typeface="+mj-lt"/>
                  <a:buAutoNum type="arabicPeriod"/>
                </a:pPr>
                <a:r>
                  <a:rPr lang="en-US" dirty="0"/>
                  <a:t>Lie on the correct side but inside the margin area, i.e., not sufficiently away from the hyperplane.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348"/>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470000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Instead of strictly requiring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relax it as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𝜉</m:t>
                    </m:r>
                  </m:oMath>
                </a14:m>
                <a:r>
                  <a:rPr lang="en-US" dirty="0"/>
                  <a:t>.</a:t>
                </a:r>
              </a:p>
              <a:p>
                <a:r>
                  <a:rPr lang="en-US" dirty="0"/>
                  <a:t>Three scenarios:</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=0</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outside the margin.</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&lt;1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inside the margin.  This observation is non-separable.</a:t>
                </a:r>
              </a:p>
              <a:p>
                <a:pPr lvl="1"/>
                <a14:m>
                  <m:oMath xmlns:m="http://schemas.openxmlformats.org/officeDocument/2006/math">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&gt;1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wrong side.  This observation is misclassified.</a:t>
                </a:r>
              </a:p>
              <a:p>
                <a:r>
                  <a:rPr lang="en-US" dirty="0"/>
                  <a:t>Define the Soft Error as the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e>
                    </m:nary>
                  </m:oMath>
                </a14:m>
                <a:r>
                  <a:rPr lang="en-US" dirty="0"/>
                  <a:t>.  We add this Soft Error as a penalty term to the objective function </a:t>
                </a:r>
                <a:r>
                  <a:rPr lang="en-US" i="1" dirty="0"/>
                  <a:t>L</a:t>
                </a:r>
                <a:r>
                  <a:rPr lang="en-US" dirty="0"/>
                  <a:t>.</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85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4" name="Footer Placeholder 3">
            <a:extLst>
              <a:ext uri="{FF2B5EF4-FFF2-40B4-BE49-F238E27FC236}">
                <a16:creationId xmlns:a16="http://schemas.microsoft.com/office/drawing/2014/main" id="{FCDC617F-3153-4E13-8FE9-86AC168B960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3473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Define the Hinge Loss as the estimated Soft Error.</a:t>
                </a:r>
              </a:p>
              <a:p>
                <a:pPr lvl="1"/>
                <a:r>
                  <a:rPr lang="en-US" b="0" dirty="0"/>
                  <a:t>It is zero if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b="0" dirty="0"/>
                  <a:t> (i.e.,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=0</m:t>
                    </m:r>
                  </m:oMath>
                </a14:m>
                <a:r>
                  <a:rPr lang="en-US" b="0" dirty="0"/>
                  <a:t>)</a:t>
                </a:r>
              </a:p>
              <a:p>
                <a:pPr lvl="1"/>
                <a:r>
                  <a:rPr lang="en-US" b="0" dirty="0"/>
                  <a:t>It is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oMath>
                </a14:m>
                <a:r>
                  <a:rPr lang="en-US" dirty="0"/>
                  <a:t> otherwise (i.e., </a:t>
                </a:r>
                <a14:m>
                  <m:oMath xmlns:m="http://schemas.openxmlformats.org/officeDocument/2006/math">
                    <m:r>
                      <a:rPr lang="en-US" i="1">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&lt;1</m:t>
                    </m:r>
                  </m:oMath>
                </a14:m>
                <a:r>
                  <a:rPr lang="en-US" dirty="0"/>
                  <a:t> or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&gt;1</m:t>
                    </m:r>
                  </m:oMath>
                </a14:m>
                <a:r>
                  <a:rPr lang="en-US" dirty="0"/>
                  <a:t>)</a:t>
                </a:r>
              </a:p>
              <a:p>
                <a:r>
                  <a:rPr lang="en-US" dirty="0"/>
                  <a:t>Specifying the Hinge Loss will make the margin narrower than the optimal, and to re-position the hyperplane in the margin away from the support vectors.</a:t>
                </a:r>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75</a:t>
            </a:fld>
            <a:endParaRPr lang="en-US" dirty="0"/>
          </a:p>
        </p:txBody>
      </p:sp>
      <p:sp>
        <p:nvSpPr>
          <p:cNvPr id="4" name="Footer Placeholder 3">
            <a:extLst>
              <a:ext uri="{FF2B5EF4-FFF2-40B4-BE49-F238E27FC236}">
                <a16:creationId xmlns:a16="http://schemas.microsoft.com/office/drawing/2014/main" id="{89F3F76F-4F41-4F30-AEB9-B7C7F0DFD3D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322677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Multi-Class Target Variable</a:t>
            </a:r>
          </a:p>
        </p:txBody>
      </p:sp>
      <p:sp>
        <p:nvSpPr>
          <p:cNvPr id="3" name="Content Placeholder 2"/>
          <p:cNvSpPr>
            <a:spLocks noGrp="1"/>
          </p:cNvSpPr>
          <p:nvPr>
            <p:ph idx="1"/>
          </p:nvPr>
        </p:nvSpPr>
        <p:spPr/>
        <p:txBody>
          <a:bodyPr>
            <a:normAutofit/>
          </a:bodyPr>
          <a:lstStyle/>
          <a:p>
            <a:pPr marL="0" indent="0">
              <a:buNone/>
            </a:pPr>
            <a:r>
              <a:rPr lang="en-US" dirty="0"/>
              <a:t>If the target variable has more than two categories, the classification can be done in</a:t>
            </a:r>
          </a:p>
          <a:p>
            <a:pPr marL="457200" indent="-457200">
              <a:buFont typeface="+mj-lt"/>
              <a:buAutoNum type="arabicPeriod"/>
            </a:pPr>
            <a:r>
              <a:rPr lang="en-US" dirty="0"/>
              <a:t>OVO: One class versus another class. One SVM classifier for each pair of classes.</a:t>
            </a:r>
          </a:p>
          <a:p>
            <a:pPr marL="457200" indent="-457200">
              <a:buFont typeface="+mj-lt"/>
              <a:buAutoNum type="arabicPeriod"/>
            </a:pPr>
            <a:r>
              <a:rPr lang="en-US" dirty="0"/>
              <a:t>OVR: One class versus all the other classes.  One SVM classifier for each pair of a class versus the otherwise.</a:t>
            </a:r>
          </a:p>
          <a:p>
            <a:pPr marL="0" indent="0">
              <a:buNone/>
            </a:pPr>
            <a:r>
              <a:rPr lang="en-US" dirty="0"/>
              <a:t>The SVC() function recommends OVR because the OVO method has been deprecated.</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76</a:t>
            </a:fld>
            <a:endParaRPr lang="en-US" dirty="0"/>
          </a:p>
        </p:txBody>
      </p:sp>
      <p:sp>
        <p:nvSpPr>
          <p:cNvPr id="4" name="Footer Placeholder 3">
            <a:extLst>
              <a:ext uri="{FF2B5EF4-FFF2-40B4-BE49-F238E27FC236}">
                <a16:creationId xmlns:a16="http://schemas.microsoft.com/office/drawing/2014/main" id="{8EF31723-28BC-443D-B42D-248EFCF52EA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740095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77</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pic>
        <p:nvPicPr>
          <p:cNvPr id="9" name="Picture 2" descr="Related image">
            <a:extLst>
              <a:ext uri="{FF2B5EF4-FFF2-40B4-BE49-F238E27FC236}">
                <a16:creationId xmlns:a16="http://schemas.microsoft.com/office/drawing/2014/main" id="{3CCE931E-D0E3-4AEC-BBBB-A710B81518B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DB65ADC-DFF1-4147-A8A8-19C59FBC21A0}"/>
              </a:ext>
            </a:extLst>
          </p:cNvPr>
          <p:cNvSpPr/>
          <p:nvPr/>
        </p:nvSpPr>
        <p:spPr>
          <a:xfrm>
            <a:off x="822679" y="1615900"/>
            <a:ext cx="2370666"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Three Target Classes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386667" y="1604963"/>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The three shells </a:t>
            </a:r>
            <a:r>
              <a:rPr lang="en-US" sz="2200" i="1" dirty="0"/>
              <a:t>meet</a:t>
            </a:r>
            <a:r>
              <a:rPr lang="en-US" sz="2200" dirty="0"/>
              <a:t> at the origin (0,0)</a:t>
            </a:r>
          </a:p>
        </p:txBody>
      </p:sp>
      <p:sp>
        <p:nvSpPr>
          <p:cNvPr id="12" name="Rectangle 11">
            <a:extLst>
              <a:ext uri="{FF2B5EF4-FFF2-40B4-BE49-F238E27FC236}">
                <a16:creationId xmlns:a16="http://schemas.microsoft.com/office/drawing/2014/main" id="{BFA66926-8511-4BB8-A147-59C6C2BE4FDB}"/>
              </a:ext>
            </a:extLst>
          </p:cNvPr>
          <p:cNvSpPr/>
          <p:nvPr/>
        </p:nvSpPr>
        <p:spPr>
          <a:xfrm>
            <a:off x="8107719" y="1139050"/>
            <a:ext cx="3295646" cy="369332"/>
          </a:xfrm>
          <a:prstGeom prst="rect">
            <a:avLst/>
          </a:prstGeom>
        </p:spPr>
        <p:txBody>
          <a:bodyPr wrap="none">
            <a:spAutoFit/>
          </a:bodyPr>
          <a:lstStyle/>
          <a:p>
            <a:r>
              <a:rPr lang="en-US" b="1" dirty="0"/>
              <a:t>Week 12 SVM Three Segment.py</a:t>
            </a:r>
          </a:p>
        </p:txBody>
      </p:sp>
      <p:sp>
        <p:nvSpPr>
          <p:cNvPr id="3" name="Footer Placeholder 2">
            <a:extLst>
              <a:ext uri="{FF2B5EF4-FFF2-40B4-BE49-F238E27FC236}">
                <a16:creationId xmlns:a16="http://schemas.microsoft.com/office/drawing/2014/main" id="{D31536BA-6410-461F-A978-C553A3BCDCF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522122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SVM to Determine Linear Separator?</a:t>
            </a:r>
          </a:p>
        </p:txBody>
      </p:sp>
      <p:sp>
        <p:nvSpPr>
          <p:cNvPr id="7" name="Slide Number Placeholder 6"/>
          <p:cNvSpPr>
            <a:spLocks noGrp="1"/>
          </p:cNvSpPr>
          <p:nvPr>
            <p:ph type="sldNum" sz="quarter" idx="12"/>
          </p:nvPr>
        </p:nvSpPr>
        <p:spPr/>
        <p:txBody>
          <a:bodyPr/>
          <a:lstStyle/>
          <a:p>
            <a:fld id="{1C20BA80-1909-427C-B3BD-3DD8AEAFD5BE}" type="slidenum">
              <a:rPr lang="en-US" smtClean="0"/>
              <a:t>78</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604963"/>
            <a:ext cx="5823858" cy="4572000"/>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xx = </a:t>
            </a:r>
            <a:r>
              <a:rPr lang="en-US" sz="1200" b="1" dirty="0" err="1">
                <a:latin typeface="Courier New" panose="02070309020205020404" pitchFamily="49" charset="0"/>
                <a:cs typeface="Courier New" panose="02070309020205020404" pitchFamily="49" charset="0"/>
              </a:rPr>
              <a:t>numpy.linspace</a:t>
            </a:r>
            <a:r>
              <a:rPr lang="en-US" sz="1200" b="1" dirty="0">
                <a:latin typeface="Courier New" panose="02070309020205020404" pitchFamily="49" charset="0"/>
                <a:cs typeface="Courier New" panose="02070309020205020404" pitchFamily="49" charset="0"/>
              </a:rPr>
              <a:t>(-6, 6)</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len</a:t>
            </a:r>
            <a:r>
              <a:rPr lang="en-US" sz="1200" b="1" dirty="0">
                <a:latin typeface="Courier New" panose="02070309020205020404" pitchFamily="49" charset="0"/>
                <a:cs typeface="Courier New" panose="02070309020205020404" pitchFamily="49" charset="0"/>
              </a:rPr>
              <a:t>(xx),3))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j in range(3):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_[j,:]</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 = -w[0] / w[1]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[:,j] = a * xx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_[j]) / w[1]</a:t>
            </a:r>
          </a:p>
        </p:txBody>
      </p:sp>
      <p:sp>
        <p:nvSpPr>
          <p:cNvPr id="3" name="Footer Placeholder 2">
            <a:extLst>
              <a:ext uri="{FF2B5EF4-FFF2-40B4-BE49-F238E27FC236}">
                <a16:creationId xmlns:a16="http://schemas.microsoft.com/office/drawing/2014/main" id="{F231B8A9-8D9D-41E1-8B9B-48DC896345D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095643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79</a:t>
            </a:fld>
            <a:endParaRPr lang="en-US" dirty="0"/>
          </a:p>
        </p:txBody>
      </p:sp>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normAutofit/>
          </a:bodyPr>
          <a:lstStyle/>
          <a:p>
            <a:r>
              <a:rPr lang="en-US" sz="2400" dirty="0"/>
              <a:t>One Class Over the Rest (OVR) performs the SVM three times.</a:t>
            </a:r>
          </a:p>
          <a:p>
            <a:pPr marL="971550" lvl="1" indent="-514350">
              <a:buFont typeface="+mj-lt"/>
              <a:buAutoNum type="arabicPeriod"/>
            </a:pPr>
            <a:r>
              <a:rPr lang="en-US" sz="2000" dirty="0"/>
              <a:t>Group 1 versus Group 2 &amp; 3</a:t>
            </a:r>
          </a:p>
          <a:p>
            <a:pPr marL="971550" lvl="1" indent="-514350">
              <a:buFont typeface="+mj-lt"/>
              <a:buAutoNum type="arabicPeriod"/>
            </a:pPr>
            <a:r>
              <a:rPr lang="en-US" sz="2000" dirty="0"/>
              <a:t>Group 2 versus Group 1 &amp; 3</a:t>
            </a:r>
          </a:p>
          <a:p>
            <a:pPr marL="971550" lvl="1" indent="-514350">
              <a:buFont typeface="+mj-lt"/>
              <a:buAutoNum type="arabicPeriod"/>
            </a:pPr>
            <a:r>
              <a:rPr lang="en-US" sz="2000" dirty="0"/>
              <a:t>Group 3 versus Group 1 &amp; 2</a:t>
            </a:r>
          </a:p>
          <a:p>
            <a:r>
              <a:rPr lang="en-US" sz="2400" dirty="0"/>
              <a:t>Each SVM generates one hyperplane</a:t>
            </a:r>
          </a:p>
          <a:p>
            <a:r>
              <a:rPr lang="en-US" sz="2400" dirty="0"/>
              <a:t>Score an observation based on each hyperplane.</a:t>
            </a:r>
          </a:p>
          <a:p>
            <a:r>
              <a:rPr lang="en-US" sz="2400" dirty="0"/>
              <a:t>Assign to the highest score group</a:t>
            </a:r>
          </a:p>
          <a:p>
            <a:endParaRPr lang="en-US" dirty="0"/>
          </a:p>
        </p:txBody>
      </p:sp>
      <p:pic>
        <p:nvPicPr>
          <p:cNvPr id="14" name="Picture 13">
            <a:extLst>
              <a:ext uri="{FF2B5EF4-FFF2-40B4-BE49-F238E27FC236}">
                <a16:creationId xmlns:a16="http://schemas.microsoft.com/office/drawing/2014/main" id="{974A8540-DCAB-4C72-B2D7-903BBB38FB4C}"/>
              </a:ext>
            </a:extLst>
          </p:cNvPr>
          <p:cNvPicPr>
            <a:picLocks noChangeAspect="1"/>
          </p:cNvPicPr>
          <p:nvPr/>
        </p:nvPicPr>
        <p:blipFill>
          <a:blip r:embed="rId3"/>
          <a:stretch>
            <a:fillRect/>
          </a:stretch>
        </p:blipFill>
        <p:spPr>
          <a:xfrm>
            <a:off x="6751521" y="1604963"/>
            <a:ext cx="4602279" cy="4572000"/>
          </a:xfrm>
          <a:prstGeom prst="rect">
            <a:avLst/>
          </a:prstGeom>
        </p:spPr>
      </p:pic>
      <p:graphicFrame>
        <p:nvGraphicFramePr>
          <p:cNvPr id="15" name="Table 14">
            <a:extLst>
              <a:ext uri="{FF2B5EF4-FFF2-40B4-BE49-F238E27FC236}">
                <a16:creationId xmlns:a16="http://schemas.microsoft.com/office/drawing/2014/main" id="{093A2F73-F360-420F-8F95-6F73E265CA0E}"/>
              </a:ext>
            </a:extLst>
          </p:cNvPr>
          <p:cNvGraphicFramePr>
            <a:graphicFrameLocks noGrp="1"/>
          </p:cNvGraphicFramePr>
          <p:nvPr>
            <p:extLst>
              <p:ext uri="{D42A27DB-BD31-4B8C-83A1-F6EECF244321}">
                <p14:modId xmlns:p14="http://schemas.microsoft.com/office/powerpoint/2010/main" val="915417999"/>
              </p:ext>
            </p:extLst>
          </p:nvPr>
        </p:nvGraphicFramePr>
        <p:xfrm>
          <a:off x="1136779" y="5389564"/>
          <a:ext cx="4218992" cy="1011236"/>
        </p:xfrm>
        <a:graphic>
          <a:graphicData uri="http://schemas.openxmlformats.org/drawingml/2006/table">
            <a:tbl>
              <a:tblPr firstRow="1" bandRow="1">
                <a:tableStyleId>{5C22544A-7EE6-4342-B048-85BDC9FD1C3A}</a:tableStyleId>
              </a:tblPr>
              <a:tblGrid>
                <a:gridCol w="1054748">
                  <a:extLst>
                    <a:ext uri="{9D8B030D-6E8A-4147-A177-3AD203B41FA5}">
                      <a16:colId xmlns:a16="http://schemas.microsoft.com/office/drawing/2014/main" val="762633904"/>
                    </a:ext>
                  </a:extLst>
                </a:gridCol>
                <a:gridCol w="1054748">
                  <a:extLst>
                    <a:ext uri="{9D8B030D-6E8A-4147-A177-3AD203B41FA5}">
                      <a16:colId xmlns:a16="http://schemas.microsoft.com/office/drawing/2014/main" val="1852518039"/>
                    </a:ext>
                  </a:extLst>
                </a:gridCol>
                <a:gridCol w="1054748">
                  <a:extLst>
                    <a:ext uri="{9D8B030D-6E8A-4147-A177-3AD203B41FA5}">
                      <a16:colId xmlns:a16="http://schemas.microsoft.com/office/drawing/2014/main" val="2192538442"/>
                    </a:ext>
                  </a:extLst>
                </a:gridCol>
                <a:gridCol w="1054748">
                  <a:extLst>
                    <a:ext uri="{9D8B030D-6E8A-4147-A177-3AD203B41FA5}">
                      <a16:colId xmlns:a16="http://schemas.microsoft.com/office/drawing/2014/main" val="3052192039"/>
                    </a:ext>
                  </a:extLst>
                </a:gridCol>
              </a:tblGrid>
              <a:tr h="252809">
                <a:tc>
                  <a:txBody>
                    <a:bodyPr/>
                    <a:lstStyle/>
                    <a:p>
                      <a:pPr algn="ctr"/>
                      <a:r>
                        <a:rPr lang="en-US" sz="1000" dirty="0"/>
                        <a:t>Hyperplane</a:t>
                      </a:r>
                    </a:p>
                  </a:txBody>
                  <a:tcPr anchor="ctr"/>
                </a:tc>
                <a:tc>
                  <a:txBody>
                    <a:bodyPr/>
                    <a:lstStyle/>
                    <a:p>
                      <a:pPr algn="ctr"/>
                      <a:r>
                        <a:rPr lang="en-US" sz="1000" dirty="0"/>
                        <a:t>Group 1</a:t>
                      </a:r>
                    </a:p>
                  </a:txBody>
                  <a:tcPr anchor="ctr"/>
                </a:tc>
                <a:tc>
                  <a:txBody>
                    <a:bodyPr/>
                    <a:lstStyle/>
                    <a:p>
                      <a:pPr algn="ctr"/>
                      <a:r>
                        <a:rPr lang="en-US" sz="1000" dirty="0"/>
                        <a:t>Group 2</a:t>
                      </a:r>
                    </a:p>
                  </a:txBody>
                  <a:tcPr anchor="ctr"/>
                </a:tc>
                <a:tc>
                  <a:txBody>
                    <a:bodyPr/>
                    <a:lstStyle/>
                    <a:p>
                      <a:pPr algn="ctr"/>
                      <a:r>
                        <a:rPr lang="en-US" sz="1000" dirty="0"/>
                        <a:t>Group 3</a:t>
                      </a:r>
                    </a:p>
                  </a:txBody>
                  <a:tcPr anchor="ctr"/>
                </a:tc>
                <a:extLst>
                  <a:ext uri="{0D108BD9-81ED-4DB2-BD59-A6C34878D82A}">
                    <a16:rowId xmlns:a16="http://schemas.microsoft.com/office/drawing/2014/main" val="1565586584"/>
                  </a:ext>
                </a:extLst>
              </a:tr>
              <a:tr h="252809">
                <a:tc>
                  <a:txBody>
                    <a:bodyPr/>
                    <a:lstStyle/>
                    <a:p>
                      <a:pPr algn="ctr"/>
                      <a:r>
                        <a:rPr lang="en-US" sz="1000" dirty="0"/>
                        <a:t>1 vs (2 &amp; 3)</a:t>
                      </a:r>
                    </a:p>
                  </a:txBody>
                  <a:tcPr anchor="ctr"/>
                </a:tc>
                <a:tc>
                  <a:txBody>
                    <a:bodyPr/>
                    <a:lstStyle/>
                    <a:p>
                      <a:pPr algn="ctr"/>
                      <a:r>
                        <a:rPr lang="en-US" sz="1000" dirty="0"/>
                        <a:t>+1</a:t>
                      </a:r>
                    </a:p>
                  </a:txBody>
                  <a:tcPr anchor="ctr"/>
                </a:tc>
                <a:tc>
                  <a:txBody>
                    <a:bodyPr/>
                    <a:lstStyle/>
                    <a:p>
                      <a:pPr algn="ctr"/>
                      <a:r>
                        <a:rPr lang="en-US" sz="1000" dirty="0"/>
                        <a:t>+0.5</a:t>
                      </a:r>
                    </a:p>
                  </a:txBody>
                  <a:tcPr anchor="ctr"/>
                </a:tc>
                <a:tc>
                  <a:txBody>
                    <a:bodyPr/>
                    <a:lstStyle/>
                    <a:p>
                      <a:pPr algn="ctr"/>
                      <a:r>
                        <a:rPr lang="en-US" sz="1000" dirty="0"/>
                        <a:t>+0.5</a:t>
                      </a:r>
                    </a:p>
                  </a:txBody>
                  <a:tcPr anchor="ctr"/>
                </a:tc>
                <a:extLst>
                  <a:ext uri="{0D108BD9-81ED-4DB2-BD59-A6C34878D82A}">
                    <a16:rowId xmlns:a16="http://schemas.microsoft.com/office/drawing/2014/main" val="3926779474"/>
                  </a:ext>
                </a:extLst>
              </a:tr>
              <a:tr h="252809">
                <a:tc>
                  <a:txBody>
                    <a:bodyPr/>
                    <a:lstStyle/>
                    <a:p>
                      <a:pPr algn="ctr"/>
                      <a:r>
                        <a:rPr lang="en-US" sz="1000" dirty="0"/>
                        <a:t>2 vs (1 &amp; 3)</a:t>
                      </a:r>
                    </a:p>
                  </a:txBody>
                  <a:tcPr anchor="ctr"/>
                </a:tc>
                <a:tc>
                  <a:txBody>
                    <a:bodyPr/>
                    <a:lstStyle/>
                    <a:p>
                      <a:pPr algn="ctr"/>
                      <a:r>
                        <a:rPr lang="en-US" sz="1000" dirty="0"/>
                        <a:t>+0.5</a:t>
                      </a:r>
                    </a:p>
                  </a:txBody>
                  <a:tcPr anchor="ctr"/>
                </a:tc>
                <a:tc>
                  <a:txBody>
                    <a:bodyPr/>
                    <a:lstStyle/>
                    <a:p>
                      <a:pPr algn="ctr"/>
                      <a:r>
                        <a:rPr lang="en-US" sz="1000" dirty="0"/>
                        <a:t>+1</a:t>
                      </a:r>
                    </a:p>
                  </a:txBody>
                  <a:tcPr anchor="ctr"/>
                </a:tc>
                <a:tc>
                  <a:txBody>
                    <a:bodyPr/>
                    <a:lstStyle/>
                    <a:p>
                      <a:pPr algn="ctr"/>
                      <a:r>
                        <a:rPr lang="en-US" sz="1000" dirty="0"/>
                        <a:t>+0.5</a:t>
                      </a:r>
                    </a:p>
                  </a:txBody>
                  <a:tcPr anchor="ctr"/>
                </a:tc>
                <a:extLst>
                  <a:ext uri="{0D108BD9-81ED-4DB2-BD59-A6C34878D82A}">
                    <a16:rowId xmlns:a16="http://schemas.microsoft.com/office/drawing/2014/main" val="57639058"/>
                  </a:ext>
                </a:extLst>
              </a:tr>
              <a:tr h="252809">
                <a:tc>
                  <a:txBody>
                    <a:bodyPr/>
                    <a:lstStyle/>
                    <a:p>
                      <a:pPr algn="ctr"/>
                      <a:r>
                        <a:rPr lang="en-US" sz="1000" dirty="0"/>
                        <a:t>3 vs (1 &amp; 2)</a:t>
                      </a:r>
                    </a:p>
                  </a:txBody>
                  <a:tcPr anchor="ctr"/>
                </a:tc>
                <a:tc>
                  <a:txBody>
                    <a:bodyPr/>
                    <a:lstStyle/>
                    <a:p>
                      <a:pPr algn="ctr"/>
                      <a:r>
                        <a:rPr lang="en-US" sz="1000" dirty="0"/>
                        <a:t>+0.5</a:t>
                      </a:r>
                    </a:p>
                  </a:txBody>
                  <a:tcPr anchor="ctr"/>
                </a:tc>
                <a:tc>
                  <a:txBody>
                    <a:bodyPr/>
                    <a:lstStyle/>
                    <a:p>
                      <a:pPr algn="ctr"/>
                      <a:r>
                        <a:rPr lang="en-US" sz="1000" dirty="0"/>
                        <a:t>+0.5</a:t>
                      </a:r>
                    </a:p>
                  </a:txBody>
                  <a:tcPr anchor="ctr"/>
                </a:tc>
                <a:tc>
                  <a:txBody>
                    <a:bodyPr/>
                    <a:lstStyle/>
                    <a:p>
                      <a:pPr algn="ctr"/>
                      <a:r>
                        <a:rPr lang="en-US" sz="1000" dirty="0"/>
                        <a:t>+1</a:t>
                      </a:r>
                    </a:p>
                  </a:txBody>
                  <a:tcPr anchor="ctr"/>
                </a:tc>
                <a:extLst>
                  <a:ext uri="{0D108BD9-81ED-4DB2-BD59-A6C34878D82A}">
                    <a16:rowId xmlns:a16="http://schemas.microsoft.com/office/drawing/2014/main" val="3180345151"/>
                  </a:ext>
                </a:extLst>
              </a:tr>
            </a:tbl>
          </a:graphicData>
        </a:graphic>
      </p:graphicFrame>
      <p:sp>
        <p:nvSpPr>
          <p:cNvPr id="3" name="Footer Placeholder 2">
            <a:extLst>
              <a:ext uri="{FF2B5EF4-FFF2-40B4-BE49-F238E27FC236}">
                <a16:creationId xmlns:a16="http://schemas.microsoft.com/office/drawing/2014/main" id="{068CD969-32E8-49C8-9F54-E4E8F526A23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42813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Identify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9" name="Picture 8">
            <a:extLst>
              <a:ext uri="{FF2B5EF4-FFF2-40B4-BE49-F238E27FC236}">
                <a16:creationId xmlns:a16="http://schemas.microsoft.com/office/drawing/2014/main" id="{4258E11F-8C8B-4512-9CD0-408867BAF62E}"/>
              </a:ext>
            </a:extLst>
          </p:cNvPr>
          <p:cNvPicPr>
            <a:picLocks noChangeAspect="1"/>
          </p:cNvPicPr>
          <p:nvPr/>
        </p:nvPicPr>
        <p:blipFill>
          <a:blip r:embed="rId3"/>
          <a:stretch>
            <a:fillRect/>
          </a:stretch>
        </p:blipFill>
        <p:spPr>
          <a:xfrm>
            <a:off x="1742489" y="3890963"/>
            <a:ext cx="1762125" cy="2286000"/>
          </a:xfrm>
          <a:prstGeom prst="rect">
            <a:avLst/>
          </a:prstGeom>
        </p:spPr>
      </p:pic>
      <p:sp>
        <p:nvSpPr>
          <p:cNvPr id="15" name="Thought Bubble: Cloud 14">
            <a:extLst>
              <a:ext uri="{FF2B5EF4-FFF2-40B4-BE49-F238E27FC236}">
                <a16:creationId xmlns:a16="http://schemas.microsoft.com/office/drawing/2014/main" id="{D6E2B0E2-D3C5-4C86-AFB5-D174ECA0CE0D}"/>
              </a:ext>
            </a:extLst>
          </p:cNvPr>
          <p:cNvSpPr/>
          <p:nvPr/>
        </p:nvSpPr>
        <p:spPr>
          <a:xfrm>
            <a:off x="138136" y="2042185"/>
            <a:ext cx="1763224" cy="1176163"/>
          </a:xfrm>
          <a:prstGeom prst="cloudCallout">
            <a:avLst>
              <a:gd name="adj1" fmla="val 33899"/>
              <a:gd name="adj2" fmla="val 107474"/>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Nearest Neighbors</a:t>
            </a:r>
          </a:p>
        </p:txBody>
      </p:sp>
      <p:sp>
        <p:nvSpPr>
          <p:cNvPr id="16" name="Thought Bubble: Cloud 15">
            <a:extLst>
              <a:ext uri="{FF2B5EF4-FFF2-40B4-BE49-F238E27FC236}">
                <a16:creationId xmlns:a16="http://schemas.microsoft.com/office/drawing/2014/main" id="{AE854C59-FBE0-4EF6-BEA5-4FB5E34FD597}"/>
              </a:ext>
            </a:extLst>
          </p:cNvPr>
          <p:cNvSpPr/>
          <p:nvPr/>
        </p:nvSpPr>
        <p:spPr>
          <a:xfrm>
            <a:off x="3133842" y="1370717"/>
            <a:ext cx="1905300" cy="1176162"/>
          </a:xfrm>
          <a:prstGeom prst="cloudCallout">
            <a:avLst>
              <a:gd name="adj1" fmla="val -41530"/>
              <a:gd name="adj2" fmla="val 13820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Regression</a:t>
            </a:r>
          </a:p>
        </p:txBody>
      </p:sp>
      <p:sp>
        <p:nvSpPr>
          <p:cNvPr id="17" name="Thought Bubble: Cloud 16">
            <a:extLst>
              <a:ext uri="{FF2B5EF4-FFF2-40B4-BE49-F238E27FC236}">
                <a16:creationId xmlns:a16="http://schemas.microsoft.com/office/drawing/2014/main" id="{872B0EBD-9A25-4F39-AD34-8A7EA38DCCF4}"/>
              </a:ext>
            </a:extLst>
          </p:cNvPr>
          <p:cNvSpPr/>
          <p:nvPr/>
        </p:nvSpPr>
        <p:spPr>
          <a:xfrm>
            <a:off x="3750084" y="2696280"/>
            <a:ext cx="1905300" cy="1176162"/>
          </a:xfrm>
          <a:prstGeom prst="cloudCallout">
            <a:avLst>
              <a:gd name="adj1" fmla="val -48054"/>
              <a:gd name="adj2" fmla="val 6017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Network</a:t>
            </a:r>
          </a:p>
        </p:txBody>
      </p:sp>
      <p:sp>
        <p:nvSpPr>
          <p:cNvPr id="13" name="Thought Bubble: Cloud 12">
            <a:extLst>
              <a:ext uri="{FF2B5EF4-FFF2-40B4-BE49-F238E27FC236}">
                <a16:creationId xmlns:a16="http://schemas.microsoft.com/office/drawing/2014/main" id="{4FD81095-C35A-46F1-B353-38BEA0E087E3}"/>
              </a:ext>
            </a:extLst>
          </p:cNvPr>
          <p:cNvSpPr/>
          <p:nvPr/>
        </p:nvSpPr>
        <p:spPr>
          <a:xfrm>
            <a:off x="1742478" y="2463491"/>
            <a:ext cx="1905300" cy="1176162"/>
          </a:xfrm>
          <a:prstGeom prst="cloudCallout">
            <a:avLst>
              <a:gd name="adj1" fmla="val -24849"/>
              <a:gd name="adj2" fmla="val 6188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sp>
        <p:nvSpPr>
          <p:cNvPr id="10" name="Scroll: Vertical 9">
            <a:extLst>
              <a:ext uri="{FF2B5EF4-FFF2-40B4-BE49-F238E27FC236}">
                <a16:creationId xmlns:a16="http://schemas.microsoft.com/office/drawing/2014/main" id="{46533A9F-5671-404A-B90A-4EA40FD16746}"/>
              </a:ext>
            </a:extLst>
          </p:cNvPr>
          <p:cNvSpPr/>
          <p:nvPr/>
        </p:nvSpPr>
        <p:spPr>
          <a:xfrm>
            <a:off x="4058205" y="4320791"/>
            <a:ext cx="1905300" cy="1856172"/>
          </a:xfrm>
          <a:prstGeom prst="vertic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rush Script MT" panose="03060802040406070304" pitchFamily="66" charset="0"/>
              </a:rPr>
              <a:t>Provided Prior Group Identifier</a:t>
            </a:r>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6536618" y="1604963"/>
            <a:ext cx="4602279" cy="4572000"/>
          </a:xfrm>
          <a:prstGeom prst="rect">
            <a:avLst/>
          </a:prstGeom>
        </p:spPr>
      </p:pic>
      <p:sp>
        <p:nvSpPr>
          <p:cNvPr id="3" name="Footer Placeholder 2">
            <a:extLst>
              <a:ext uri="{FF2B5EF4-FFF2-40B4-BE49-F238E27FC236}">
                <a16:creationId xmlns:a16="http://schemas.microsoft.com/office/drawing/2014/main" id="{E73C8601-8913-432C-9C63-878ACAD5028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294596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80</a:t>
            </a:fld>
            <a:endParaRPr lang="en-US" dirty="0"/>
          </a:p>
        </p:txBody>
      </p:sp>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lstStyle/>
          <a:p>
            <a:r>
              <a:rPr lang="en-US" dirty="0"/>
              <a:t>Accuracy is 0.8148</a:t>
            </a:r>
          </a:p>
          <a:p>
            <a:r>
              <a:rPr lang="en-US" dirty="0"/>
              <a:t>The three hyperplanes are:</a:t>
            </a:r>
          </a:p>
          <a:p>
            <a:endParaRPr lang="en-US" dirty="0"/>
          </a:p>
          <a:p>
            <a:endParaRPr lang="en-US" dirty="0"/>
          </a:p>
          <a:p>
            <a:endParaRPr lang="en-US" dirty="0"/>
          </a:p>
          <a:p>
            <a:r>
              <a:rPr lang="en-US" dirty="0"/>
              <a:t>Obviously, the hyperplanes do not classify the three shells well!</a:t>
            </a:r>
          </a:p>
          <a:p>
            <a:endParaRPr lang="en-US" dirty="0"/>
          </a:p>
        </p:txBody>
      </p:sp>
      <p:graphicFrame>
        <p:nvGraphicFramePr>
          <p:cNvPr id="8" name="Table 7">
            <a:extLst>
              <a:ext uri="{FF2B5EF4-FFF2-40B4-BE49-F238E27FC236}">
                <a16:creationId xmlns:a16="http://schemas.microsoft.com/office/drawing/2014/main" id="{23655AE5-20B2-4A91-809A-2866D1F2C100}"/>
              </a:ext>
            </a:extLst>
          </p:cNvPr>
          <p:cNvGraphicFramePr>
            <a:graphicFrameLocks noGrp="1"/>
          </p:cNvGraphicFramePr>
          <p:nvPr/>
        </p:nvGraphicFramePr>
        <p:xfrm>
          <a:off x="838198" y="2830406"/>
          <a:ext cx="5525280" cy="1483360"/>
        </p:xfrm>
        <a:graphic>
          <a:graphicData uri="http://schemas.openxmlformats.org/drawingml/2006/table">
            <a:tbl>
              <a:tblPr firstRow="1" bandRow="1">
                <a:tableStyleId>{5C22544A-7EE6-4342-B048-85BDC9FD1C3A}</a:tableStyleId>
              </a:tblPr>
              <a:tblGrid>
                <a:gridCol w="1381320">
                  <a:extLst>
                    <a:ext uri="{9D8B030D-6E8A-4147-A177-3AD203B41FA5}">
                      <a16:colId xmlns:a16="http://schemas.microsoft.com/office/drawing/2014/main" val="3618103982"/>
                    </a:ext>
                  </a:extLst>
                </a:gridCol>
                <a:gridCol w="1381320">
                  <a:extLst>
                    <a:ext uri="{9D8B030D-6E8A-4147-A177-3AD203B41FA5}">
                      <a16:colId xmlns:a16="http://schemas.microsoft.com/office/drawing/2014/main" val="146447983"/>
                    </a:ext>
                  </a:extLst>
                </a:gridCol>
                <a:gridCol w="1381320">
                  <a:extLst>
                    <a:ext uri="{9D8B030D-6E8A-4147-A177-3AD203B41FA5}">
                      <a16:colId xmlns:a16="http://schemas.microsoft.com/office/drawing/2014/main" val="10363795"/>
                    </a:ext>
                  </a:extLst>
                </a:gridCol>
                <a:gridCol w="1381320">
                  <a:extLst>
                    <a:ext uri="{9D8B030D-6E8A-4147-A177-3AD203B41FA5}">
                      <a16:colId xmlns:a16="http://schemas.microsoft.com/office/drawing/2014/main" val="1320419090"/>
                    </a:ext>
                  </a:extLst>
                </a:gridCol>
              </a:tblGrid>
              <a:tr h="370840">
                <a:tc>
                  <a:txBody>
                    <a:bodyPr/>
                    <a:lstStyle/>
                    <a:p>
                      <a:pPr algn="ctr"/>
                      <a:r>
                        <a:rPr lang="en-US" sz="1600" dirty="0"/>
                        <a:t>Hyperplane</a:t>
                      </a:r>
                    </a:p>
                  </a:txBody>
                  <a:tcPr anchor="ctr"/>
                </a:tc>
                <a:tc>
                  <a:txBody>
                    <a:bodyPr/>
                    <a:lstStyle/>
                    <a:p>
                      <a:pPr algn="ctr"/>
                      <a:r>
                        <a:rPr lang="en-US" sz="1600" dirty="0"/>
                        <a:t>Intercept</a:t>
                      </a:r>
                    </a:p>
                  </a:txBody>
                  <a:tcPr anchor="ctr"/>
                </a:tc>
                <a:tc>
                  <a:txBody>
                    <a:bodyPr/>
                    <a:lstStyle/>
                    <a:p>
                      <a:pPr algn="ctr"/>
                      <a:r>
                        <a:rPr lang="en-US" sz="1600" dirty="0"/>
                        <a:t>X</a:t>
                      </a:r>
                    </a:p>
                  </a:txBody>
                  <a:tcPr anchor="ctr"/>
                </a:tc>
                <a:tc>
                  <a:txBody>
                    <a:bodyPr/>
                    <a:lstStyle/>
                    <a:p>
                      <a:pPr algn="ctr"/>
                      <a:r>
                        <a:rPr lang="en-US" sz="1600" dirty="0"/>
                        <a:t>Y</a:t>
                      </a:r>
                    </a:p>
                  </a:txBody>
                  <a:tcPr anchor="ctr"/>
                </a:tc>
                <a:extLst>
                  <a:ext uri="{0D108BD9-81ED-4DB2-BD59-A6C34878D82A}">
                    <a16:rowId xmlns:a16="http://schemas.microsoft.com/office/drawing/2014/main" val="2628200849"/>
                  </a:ext>
                </a:extLst>
              </a:tr>
              <a:tr h="370840">
                <a:tc>
                  <a:txBody>
                    <a:bodyPr/>
                    <a:lstStyle/>
                    <a:p>
                      <a:pPr algn="ctr"/>
                      <a:r>
                        <a:rPr lang="en-US" sz="1600" dirty="0"/>
                        <a:t>0</a:t>
                      </a:r>
                    </a:p>
                  </a:txBody>
                  <a:tcPr anchor="ctr"/>
                </a:tc>
                <a:tc>
                  <a:txBody>
                    <a:bodyPr/>
                    <a:lstStyle/>
                    <a:p>
                      <a:pPr algn="r"/>
                      <a:r>
                        <a:rPr lang="en-US" sz="1600" dirty="0"/>
                        <a:t>-1.33201658</a:t>
                      </a:r>
                    </a:p>
                  </a:txBody>
                  <a:tcPr anchor="ctr"/>
                </a:tc>
                <a:tc>
                  <a:txBody>
                    <a:bodyPr/>
                    <a:lstStyle/>
                    <a:p>
                      <a:pPr algn="r"/>
                      <a:r>
                        <a:rPr lang="en-US" sz="1600" dirty="0"/>
                        <a:t>0.72885719</a:t>
                      </a:r>
                    </a:p>
                  </a:txBody>
                  <a:tcPr anchor="ctr"/>
                </a:tc>
                <a:tc>
                  <a:txBody>
                    <a:bodyPr/>
                    <a:lstStyle/>
                    <a:p>
                      <a:pPr algn="r"/>
                      <a:r>
                        <a:rPr lang="en-US" sz="1600" dirty="0"/>
                        <a:t>1.37117503</a:t>
                      </a:r>
                    </a:p>
                  </a:txBody>
                  <a:tcPr anchor="ctr"/>
                </a:tc>
                <a:extLst>
                  <a:ext uri="{0D108BD9-81ED-4DB2-BD59-A6C34878D82A}">
                    <a16:rowId xmlns:a16="http://schemas.microsoft.com/office/drawing/2014/main" val="19784403"/>
                  </a:ext>
                </a:extLst>
              </a:tr>
              <a:tr h="370840">
                <a:tc>
                  <a:txBody>
                    <a:bodyPr/>
                    <a:lstStyle/>
                    <a:p>
                      <a:pPr algn="ctr"/>
                      <a:r>
                        <a:rPr lang="en-US" sz="1600" dirty="0"/>
                        <a:t>1</a:t>
                      </a:r>
                    </a:p>
                  </a:txBody>
                  <a:tcPr anchor="ctr"/>
                </a:tc>
                <a:tc>
                  <a:txBody>
                    <a:bodyPr/>
                    <a:lstStyle/>
                    <a:p>
                      <a:pPr algn="r"/>
                      <a:r>
                        <a:rPr lang="en-US" sz="1600" dirty="0"/>
                        <a:t>-0.78031386</a:t>
                      </a:r>
                    </a:p>
                  </a:txBody>
                  <a:tcPr anchor="ctr"/>
                </a:tc>
                <a:tc>
                  <a:txBody>
                    <a:bodyPr/>
                    <a:lstStyle/>
                    <a:p>
                      <a:pPr algn="r"/>
                      <a:r>
                        <a:rPr lang="en-US" sz="1600" dirty="0"/>
                        <a:t>0.89138290</a:t>
                      </a:r>
                    </a:p>
                  </a:txBody>
                  <a:tcPr anchor="ctr"/>
                </a:tc>
                <a:tc>
                  <a:txBody>
                    <a:bodyPr/>
                    <a:lstStyle/>
                    <a:p>
                      <a:pPr algn="r"/>
                      <a:r>
                        <a:rPr lang="en-US" sz="1600" dirty="0"/>
                        <a:t>3.45622392</a:t>
                      </a:r>
                    </a:p>
                  </a:txBody>
                  <a:tcPr anchor="ctr"/>
                </a:tc>
                <a:extLst>
                  <a:ext uri="{0D108BD9-81ED-4DB2-BD59-A6C34878D82A}">
                    <a16:rowId xmlns:a16="http://schemas.microsoft.com/office/drawing/2014/main" val="3094529029"/>
                  </a:ext>
                </a:extLst>
              </a:tr>
              <a:tr h="370840">
                <a:tc>
                  <a:txBody>
                    <a:bodyPr/>
                    <a:lstStyle/>
                    <a:p>
                      <a:pPr algn="ctr"/>
                      <a:r>
                        <a:rPr lang="en-US" sz="1600" dirty="0"/>
                        <a:t>2</a:t>
                      </a:r>
                    </a:p>
                  </a:txBody>
                  <a:tcPr anchor="ctr"/>
                </a:tc>
                <a:tc>
                  <a:txBody>
                    <a:bodyPr/>
                    <a:lstStyle/>
                    <a:p>
                      <a:pPr algn="r"/>
                      <a:r>
                        <a:rPr lang="en-US" sz="1600" dirty="0"/>
                        <a:t>0.50821464</a:t>
                      </a:r>
                    </a:p>
                  </a:txBody>
                  <a:tcPr anchor="ctr"/>
                </a:tc>
                <a:tc>
                  <a:txBody>
                    <a:bodyPr/>
                    <a:lstStyle/>
                    <a:p>
                      <a:pPr algn="r"/>
                      <a:r>
                        <a:rPr lang="en-US" sz="1600" dirty="0"/>
                        <a:t>-0.68709132</a:t>
                      </a:r>
                    </a:p>
                  </a:txBody>
                  <a:tcPr anchor="ctr"/>
                </a:tc>
                <a:tc>
                  <a:txBody>
                    <a:bodyPr/>
                    <a:lstStyle/>
                    <a:p>
                      <a:pPr algn="r"/>
                      <a:r>
                        <a:rPr lang="en-US" sz="1600" dirty="0"/>
                        <a:t>-0.29486694</a:t>
                      </a:r>
                    </a:p>
                  </a:txBody>
                  <a:tcPr anchor="ctr"/>
                </a:tc>
                <a:extLst>
                  <a:ext uri="{0D108BD9-81ED-4DB2-BD59-A6C34878D82A}">
                    <a16:rowId xmlns:a16="http://schemas.microsoft.com/office/drawing/2014/main" val="1062050538"/>
                  </a:ext>
                </a:extLst>
              </a:tr>
            </a:tbl>
          </a:graphicData>
        </a:graphic>
      </p:graphicFrame>
      <p:pic>
        <p:nvPicPr>
          <p:cNvPr id="13" name="Picture 12">
            <a:extLst>
              <a:ext uri="{FF2B5EF4-FFF2-40B4-BE49-F238E27FC236}">
                <a16:creationId xmlns:a16="http://schemas.microsoft.com/office/drawing/2014/main" id="{289C07AD-0523-4830-ABBB-2DE1F9E6EC29}"/>
              </a:ext>
            </a:extLst>
          </p:cNvPr>
          <p:cNvPicPr>
            <a:picLocks noChangeAspect="1"/>
          </p:cNvPicPr>
          <p:nvPr/>
        </p:nvPicPr>
        <p:blipFill>
          <a:blip r:embed="rId3"/>
          <a:stretch>
            <a:fillRect/>
          </a:stretch>
        </p:blipFill>
        <p:spPr>
          <a:xfrm>
            <a:off x="6751523" y="1604963"/>
            <a:ext cx="4602279" cy="4572000"/>
          </a:xfrm>
          <a:prstGeom prst="rect">
            <a:avLst/>
          </a:prstGeom>
        </p:spPr>
      </p:pic>
      <p:sp>
        <p:nvSpPr>
          <p:cNvPr id="3" name="Footer Placeholder 2">
            <a:extLst>
              <a:ext uri="{FF2B5EF4-FFF2-40B4-BE49-F238E27FC236}">
                <a16:creationId xmlns:a16="http://schemas.microsoft.com/office/drawing/2014/main" id="{2716845E-9F09-4F3A-9B24-20D86C9D1F9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6530734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81</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sp>
        <p:nvSpPr>
          <p:cNvPr id="10" name="Speech Bubble: Oval 9">
            <a:extLst>
              <a:ext uri="{FF2B5EF4-FFF2-40B4-BE49-F238E27FC236}">
                <a16:creationId xmlns:a16="http://schemas.microsoft.com/office/drawing/2014/main" id="{EDB65ADC-DFF1-4147-A8A8-19C59FBC21A0}"/>
              </a:ext>
            </a:extLst>
          </p:cNvPr>
          <p:cNvSpPr/>
          <p:nvPr/>
        </p:nvSpPr>
        <p:spPr>
          <a:xfrm>
            <a:off x="733597" y="1945481"/>
            <a:ext cx="2474888"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Polar Coordinates?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475758" y="1945481"/>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Transform a curve into a straight line</a:t>
            </a:r>
          </a:p>
        </p:txBody>
      </p:sp>
      <p:pic>
        <p:nvPicPr>
          <p:cNvPr id="12" name="Picture 11">
            <a:extLst>
              <a:ext uri="{FF2B5EF4-FFF2-40B4-BE49-F238E27FC236}">
                <a16:creationId xmlns:a16="http://schemas.microsoft.com/office/drawing/2014/main" id="{A6FF0BDC-171E-47EE-93F2-E89D03AE2D82}"/>
              </a:ext>
            </a:extLst>
          </p:cNvPr>
          <p:cNvPicPr>
            <a:picLocks noChangeAspect="1"/>
          </p:cNvPicPr>
          <p:nvPr/>
        </p:nvPicPr>
        <p:blipFill>
          <a:blip r:embed="rId4"/>
          <a:stretch>
            <a:fillRect/>
          </a:stretch>
        </p:blipFill>
        <p:spPr>
          <a:xfrm>
            <a:off x="2505055" y="3890963"/>
            <a:ext cx="1763224" cy="2286000"/>
          </a:xfrm>
          <a:prstGeom prst="rect">
            <a:avLst/>
          </a:prstGeom>
        </p:spPr>
      </p:pic>
      <p:sp>
        <p:nvSpPr>
          <p:cNvPr id="3" name="Footer Placeholder 2">
            <a:extLst>
              <a:ext uri="{FF2B5EF4-FFF2-40B4-BE49-F238E27FC236}">
                <a16:creationId xmlns:a16="http://schemas.microsoft.com/office/drawing/2014/main" id="{1E5E8A5A-E770-400B-B87E-1F58CD69A70B}"/>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3760546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82</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Convert to the polar coordinates</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['radius'] = </a:t>
            </a:r>
            <a:r>
              <a:rPr lang="en-US" sz="1200" b="1" dirty="0" err="1">
                <a:latin typeface="Courier New" panose="02070309020205020404" pitchFamily="49" charset="0"/>
                <a:cs typeface="Courier New" panose="02070309020205020404" pitchFamily="49" charset="0"/>
              </a:rPr>
              <a:t>numpy.sqrt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['X']**2 +</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['Y']**2)</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numpy.arctan2(</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ArcTan2 gives angle from –Pi to 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Make the angle from 0 to 2*Pi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theta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(z &lt; 0.0, 2.0*</a:t>
            </a:r>
            <a:r>
              <a:rPr lang="en-US" sz="1200" b="1" dirty="0" err="1">
                <a:latin typeface="Courier New" panose="02070309020205020404" pitchFamily="49" charset="0"/>
                <a:cs typeface="Courier New" panose="02070309020205020404" pitchFamily="49" charset="0"/>
              </a:rPr>
              <a:t>numpy.pi+z</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return (theta)</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['theta'].apply(</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p:txBody>
      </p:sp>
      <p:pic>
        <p:nvPicPr>
          <p:cNvPr id="3" name="Picture 2">
            <a:extLst>
              <a:ext uri="{FF2B5EF4-FFF2-40B4-BE49-F238E27FC236}">
                <a16:creationId xmlns:a16="http://schemas.microsoft.com/office/drawing/2014/main" id="{2AAEFEA0-5BC0-4F8D-AB3A-0B039E1DCF68}"/>
              </a:ext>
            </a:extLst>
          </p:cNvPr>
          <p:cNvPicPr>
            <a:picLocks noChangeAspect="1"/>
          </p:cNvPicPr>
          <p:nvPr/>
        </p:nvPicPr>
        <p:blipFill>
          <a:blip r:embed="rId3"/>
          <a:stretch>
            <a:fillRect/>
          </a:stretch>
        </p:blipFill>
        <p:spPr>
          <a:xfrm>
            <a:off x="6570927" y="1604963"/>
            <a:ext cx="5041311" cy="4572000"/>
          </a:xfrm>
          <a:prstGeom prst="rect">
            <a:avLst/>
          </a:prstGeom>
        </p:spPr>
      </p:pic>
      <p:sp>
        <p:nvSpPr>
          <p:cNvPr id="5" name="Rectangle: Rounded Corners 4">
            <a:extLst>
              <a:ext uri="{FF2B5EF4-FFF2-40B4-BE49-F238E27FC236}">
                <a16:creationId xmlns:a16="http://schemas.microsoft.com/office/drawing/2014/main" id="{89379E64-8778-4848-84CF-25BAF342C75E}"/>
              </a:ext>
            </a:extLst>
          </p:cNvPr>
          <p:cNvSpPr/>
          <p:nvPr/>
        </p:nvSpPr>
        <p:spPr>
          <a:xfrm>
            <a:off x="838200" y="5150497"/>
            <a:ext cx="4782874" cy="103579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Clearly, there are three separable segments under the Polar Coordinates</a:t>
            </a:r>
          </a:p>
        </p:txBody>
      </p:sp>
      <p:sp>
        <p:nvSpPr>
          <p:cNvPr id="4" name="Footer Placeholder 3">
            <a:extLst>
              <a:ext uri="{FF2B5EF4-FFF2-40B4-BE49-F238E27FC236}">
                <a16:creationId xmlns:a16="http://schemas.microsoft.com/office/drawing/2014/main" id="{C9C003F3-19FC-4F0A-A15D-0BB9CECAAD5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029329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83</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5" name="Rectangle: Rounded Corners 4">
            <a:extLst>
              <a:ext uri="{FF2B5EF4-FFF2-40B4-BE49-F238E27FC236}">
                <a16:creationId xmlns:a16="http://schemas.microsoft.com/office/drawing/2014/main" id="{89379E64-8778-4848-84CF-25BAF342C75E}"/>
              </a:ext>
            </a:extLst>
          </p:cNvPr>
          <p:cNvSpPr/>
          <p:nvPr/>
        </p:nvSpPr>
        <p:spPr>
          <a:xfrm>
            <a:off x="838199" y="4805265"/>
            <a:ext cx="5357327" cy="138102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urier New" panose="02070309020205020404" pitchFamily="49" charset="0"/>
                <a:cs typeface="Courier New" panose="02070309020205020404" pitchFamily="49" charset="0"/>
              </a:rPr>
              <a:t>Mean Accuracy = 0.9693593314763231</a:t>
            </a:r>
          </a:p>
          <a:p>
            <a:r>
              <a:rPr lang="en-US" sz="1200" b="1" dirty="0">
                <a:solidFill>
                  <a:schemeClr val="tx1"/>
                </a:solidFill>
                <a:latin typeface="Courier New" panose="02070309020205020404" pitchFamily="49" charset="0"/>
                <a:cs typeface="Courier New" panose="02070309020205020404" pitchFamily="49" charset="0"/>
              </a:rPr>
              <a:t>Intercept = [ 0.44928429 -1.          4.21469585]</a:t>
            </a:r>
          </a:p>
          <a:p>
            <a:r>
              <a:rPr lang="en-US" sz="1200" b="1" dirty="0">
                <a:solidFill>
                  <a:schemeClr val="tx1"/>
                </a:solidFill>
                <a:latin typeface="Courier New" panose="02070309020205020404" pitchFamily="49" charset="0"/>
                <a:cs typeface="Courier New" panose="02070309020205020404" pitchFamily="49" charset="0"/>
              </a:rPr>
              <a:t>Coefficients = [[ 1.37802885 -2.41217043]</a:t>
            </a:r>
          </a:p>
          <a:p>
            <a:r>
              <a:rPr lang="en-US" sz="1200" b="1" dirty="0">
                <a:solidFill>
                  <a:schemeClr val="tx1"/>
                </a:solidFill>
                <a:latin typeface="Courier New" panose="02070309020205020404" pitchFamily="49" charset="0"/>
                <a:cs typeface="Courier New" panose="02070309020205020404" pitchFamily="49" charset="0"/>
              </a:rPr>
              <a:t>                [ 2.67692307 -1.78461539]</a:t>
            </a:r>
          </a:p>
          <a:p>
            <a:r>
              <a:rPr lang="en-US" sz="1200" b="1" dirty="0">
                <a:solidFill>
                  <a:schemeClr val="tx1"/>
                </a:solidFill>
                <a:latin typeface="Courier New" panose="02070309020205020404" pitchFamily="49" charset="0"/>
                <a:cs typeface="Courier New" panose="02070309020205020404" pitchFamily="49" charset="0"/>
              </a:rPr>
              <a:t>                [ 0.8200091  -1.31201103]]</a:t>
            </a:r>
          </a:p>
        </p:txBody>
      </p:sp>
      <p:pic>
        <p:nvPicPr>
          <p:cNvPr id="8" name="Picture 7">
            <a:extLst>
              <a:ext uri="{FF2B5EF4-FFF2-40B4-BE49-F238E27FC236}">
                <a16:creationId xmlns:a16="http://schemas.microsoft.com/office/drawing/2014/main" id="{F8F5C708-3D9F-4178-B35B-ADD60577D3E3}"/>
              </a:ext>
            </a:extLst>
          </p:cNvPr>
          <p:cNvPicPr>
            <a:picLocks noChangeAspect="1"/>
          </p:cNvPicPr>
          <p:nvPr/>
        </p:nvPicPr>
        <p:blipFill>
          <a:blip r:embed="rId3"/>
          <a:stretch>
            <a:fillRect/>
          </a:stretch>
        </p:blipFill>
        <p:spPr>
          <a:xfrm>
            <a:off x="6519642" y="1614293"/>
            <a:ext cx="5253258" cy="4572000"/>
          </a:xfrm>
          <a:prstGeom prst="rect">
            <a:avLst/>
          </a:prstGeom>
        </p:spPr>
      </p:pic>
      <p:sp>
        <p:nvSpPr>
          <p:cNvPr id="3" name="Footer Placeholder 2">
            <a:extLst>
              <a:ext uri="{FF2B5EF4-FFF2-40B4-BE49-F238E27FC236}">
                <a16:creationId xmlns:a16="http://schemas.microsoft.com/office/drawing/2014/main" id="{F83830B7-3648-42CB-86C2-DDCBE8C9DC8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773405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Cartesian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84</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Back-transform the hyperplane from the Polar coordinates to the Cartesian coordinates</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872D4C23-048B-4389-B8ED-81E3E4B2A161}"/>
              </a:ext>
            </a:extLst>
          </p:cNvPr>
          <p:cNvPicPr>
            <a:picLocks noChangeAspect="1"/>
          </p:cNvPicPr>
          <p:nvPr/>
        </p:nvPicPr>
        <p:blipFill>
          <a:blip r:embed="rId3"/>
          <a:stretch>
            <a:fillRect/>
          </a:stretch>
        </p:blipFill>
        <p:spPr>
          <a:xfrm>
            <a:off x="6751521" y="1614293"/>
            <a:ext cx="4602279" cy="4572000"/>
          </a:xfrm>
          <a:prstGeom prst="rect">
            <a:avLst/>
          </a:prstGeom>
        </p:spPr>
      </p:pic>
      <p:sp>
        <p:nvSpPr>
          <p:cNvPr id="9" name="Rectangle: Rounded Corners 8">
            <a:extLst>
              <a:ext uri="{FF2B5EF4-FFF2-40B4-BE49-F238E27FC236}">
                <a16:creationId xmlns:a16="http://schemas.microsoft.com/office/drawing/2014/main" id="{23351E3A-AD5C-4B9B-AD5A-CCC13259C1EB}"/>
              </a:ext>
            </a:extLst>
          </p:cNvPr>
          <p:cNvSpPr/>
          <p:nvPr/>
        </p:nvSpPr>
        <p:spPr>
          <a:xfrm>
            <a:off x="838200" y="5113175"/>
            <a:ext cx="4782874" cy="107311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Except for the points near the origin, all the points are correctly classified.</a:t>
            </a:r>
          </a:p>
        </p:txBody>
      </p:sp>
      <p:sp>
        <p:nvSpPr>
          <p:cNvPr id="4" name="Footer Placeholder 3">
            <a:extLst>
              <a:ext uri="{FF2B5EF4-FFF2-40B4-BE49-F238E27FC236}">
                <a16:creationId xmlns:a16="http://schemas.microsoft.com/office/drawing/2014/main" id="{8A3B549A-BD54-485B-BF55-233A461BCFA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8437258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Final Remarks</a:t>
            </a:r>
          </a:p>
        </p:txBody>
      </p:sp>
      <p:sp>
        <p:nvSpPr>
          <p:cNvPr id="3" name="Content Placeholder 2"/>
          <p:cNvSpPr>
            <a:spLocks noGrp="1"/>
          </p:cNvSpPr>
          <p:nvPr>
            <p:ph idx="1"/>
          </p:nvPr>
        </p:nvSpPr>
        <p:spPr/>
        <p:txBody>
          <a:bodyPr>
            <a:normAutofit/>
          </a:bodyPr>
          <a:lstStyle/>
          <a:p>
            <a:r>
              <a:rPr lang="en-US" dirty="0"/>
              <a:t>Support Vector Machines are primarily for classifying a binary target variable.</a:t>
            </a:r>
          </a:p>
          <a:p>
            <a:r>
              <a:rPr lang="en-US" dirty="0"/>
              <a:t>In addition to classification, Support Vector Machines provide the line in the sand.  The line ensures that the margin between the line and the support vectors are widest.  This helps the prediction of new data.</a:t>
            </a:r>
          </a:p>
          <a:p>
            <a:r>
              <a:rPr lang="en-US" dirty="0"/>
              <a:t>Support Vector Machines work well for groups of compact observations.  However, it is likely to fail for groups of connected observations.</a:t>
            </a:r>
          </a:p>
          <a:p>
            <a:r>
              <a:rPr lang="en-US" dirty="0"/>
              <a:t>Consider transforming the data to another coordinate system such that the segments are more separable</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85</a:t>
            </a:fld>
            <a:endParaRPr lang="en-US" dirty="0"/>
          </a:p>
        </p:txBody>
      </p:sp>
      <p:sp>
        <p:nvSpPr>
          <p:cNvPr id="4" name="Footer Placeholder 3">
            <a:extLst>
              <a:ext uri="{FF2B5EF4-FFF2-40B4-BE49-F238E27FC236}">
                <a16:creationId xmlns:a16="http://schemas.microsoft.com/office/drawing/2014/main" id="{ECC20D80-E4FD-484A-9D02-D9BAAF562C8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839361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Assignment 5</a:t>
            </a:r>
          </a:p>
        </p:txBody>
      </p:sp>
      <p:sp>
        <p:nvSpPr>
          <p:cNvPr id="3" name="Content Placeholder 2"/>
          <p:cNvSpPr>
            <a:spLocks noGrp="1"/>
          </p:cNvSpPr>
          <p:nvPr>
            <p:ph idx="1"/>
          </p:nvPr>
        </p:nvSpPr>
        <p:spPr>
          <a:xfrm>
            <a:off x="838200" y="1825625"/>
            <a:ext cx="6663612" cy="4351338"/>
          </a:xfrm>
        </p:spPr>
        <p:txBody>
          <a:bodyPr>
            <a:normAutofit/>
          </a:bodyPr>
          <a:lstStyle/>
          <a:p>
            <a:r>
              <a:rPr lang="en-US" dirty="0"/>
              <a:t>Submit your Python codes with your homework submission</a:t>
            </a:r>
          </a:p>
          <a:p>
            <a:r>
              <a:rPr lang="en-US" dirty="0"/>
              <a:t>Due date is 11:59 pm on Sunday, November 22, 2020</a:t>
            </a:r>
          </a:p>
        </p:txBody>
      </p:sp>
      <p:sp>
        <p:nvSpPr>
          <p:cNvPr id="7" name="Slide Number Placeholder 6"/>
          <p:cNvSpPr>
            <a:spLocks noGrp="1"/>
          </p:cNvSpPr>
          <p:nvPr>
            <p:ph type="sldNum" sz="quarter" idx="12"/>
          </p:nvPr>
        </p:nvSpPr>
        <p:spPr/>
        <p:txBody>
          <a:bodyPr/>
          <a:lstStyle/>
          <a:p>
            <a:fld id="{1C20BA80-1909-427C-B3BD-3DD8AEAFD5BE}" type="slidenum">
              <a:rPr lang="en-US" smtClean="0"/>
              <a:t>86</a:t>
            </a:fld>
            <a:endParaRPr lang="en-US" dirty="0"/>
          </a:p>
        </p:txBody>
      </p:sp>
      <p:pic>
        <p:nvPicPr>
          <p:cNvPr id="5" name="Picture 4">
            <a:extLst>
              <a:ext uri="{FF2B5EF4-FFF2-40B4-BE49-F238E27FC236}">
                <a16:creationId xmlns:a16="http://schemas.microsoft.com/office/drawing/2014/main" id="{87B4BCC9-B325-42B2-A5DC-2253FC9A1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868362"/>
            <a:ext cx="3539458" cy="5029200"/>
          </a:xfrm>
          <a:prstGeom prst="rect">
            <a:avLst/>
          </a:prstGeom>
        </p:spPr>
      </p:pic>
      <p:sp>
        <p:nvSpPr>
          <p:cNvPr id="4" name="Footer Placeholder 3">
            <a:extLst>
              <a:ext uri="{FF2B5EF4-FFF2-40B4-BE49-F238E27FC236}">
                <a16:creationId xmlns:a16="http://schemas.microsoft.com/office/drawing/2014/main" id="{E15E92C2-C736-42E7-938D-0E7003A29F8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05235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((20,2))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(1,21,1):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=k,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 See the classification result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neigh.score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=2,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nbrs.predict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p:txBody>
      </p:sp>
      <p:sp>
        <p:nvSpPr>
          <p:cNvPr id="3" name="Footer Placeholder 2">
            <a:extLst>
              <a:ext uri="{FF2B5EF4-FFF2-40B4-BE49-F238E27FC236}">
                <a16:creationId xmlns:a16="http://schemas.microsoft.com/office/drawing/2014/main" id="{E93B522A-253C-43C5-A854-B6445575F6C7}"/>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063982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15278</TotalTime>
  <Words>8563</Words>
  <Application>Microsoft Office PowerPoint</Application>
  <PresentationFormat>Widescreen</PresentationFormat>
  <Paragraphs>1407</Paragraphs>
  <Slides>86</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Blackadder ITC</vt:lpstr>
      <vt:lpstr>Brush Script MT</vt:lpstr>
      <vt:lpstr>Calibri</vt:lpstr>
      <vt:lpstr>Calibri Light</vt:lpstr>
      <vt:lpstr>Cambria Math</vt:lpstr>
      <vt:lpstr>Courier New</vt:lpstr>
      <vt:lpstr>Office Theme</vt:lpstr>
      <vt:lpstr>   CS 484: Introduction to Machine Learning</vt:lpstr>
      <vt:lpstr>Week 12 Agenda: Support Vector Machine</vt:lpstr>
      <vt:lpstr>Can you See the Two Groups of Points?</vt:lpstr>
      <vt:lpstr>Discover The Two Groups</vt:lpstr>
      <vt:lpstr>K-Means Cluster</vt:lpstr>
      <vt:lpstr>Discover The Two Groups</vt:lpstr>
      <vt:lpstr>The Two-Cluster Solution</vt:lpstr>
      <vt:lpstr>Identify The Two Groups</vt:lpstr>
      <vt:lpstr>Nearest Neighbors</vt:lpstr>
      <vt:lpstr>Nearest Neighbors</vt:lpstr>
      <vt:lpstr>The Two-Neighbors Solution</vt:lpstr>
      <vt:lpstr>Classification Tree</vt:lpstr>
      <vt:lpstr>Classification Tree</vt:lpstr>
      <vt:lpstr>The Depth-Two Tree Solution</vt:lpstr>
      <vt:lpstr>Logistic Regression Model (BFGS)</vt:lpstr>
      <vt:lpstr>Logistic Regression Model (BFGS)</vt:lpstr>
      <vt:lpstr>The Logistic Regression Solution</vt:lpstr>
      <vt:lpstr>MLP Neural Network</vt:lpstr>
      <vt:lpstr>MLP Neural Network</vt:lpstr>
      <vt:lpstr>The MLP Neural Network Solution</vt:lpstr>
      <vt:lpstr>Two Groups Obviously</vt:lpstr>
      <vt:lpstr>Personas of Algorithms</vt:lpstr>
      <vt:lpstr>Personas of Algorithms</vt:lpstr>
      <vt:lpstr>Pros and Cons of the Algorithms</vt:lpstr>
      <vt:lpstr>Pros and Cons of the Algorithms</vt:lpstr>
      <vt:lpstr>Outcomes of Classification Algorithms</vt:lpstr>
      <vt:lpstr>Set-the-Boundary Type Algorithm</vt:lpstr>
      <vt:lpstr>History of Support Vector Machines</vt:lpstr>
      <vt:lpstr>Overview of Support Vector Machines</vt:lpstr>
      <vt:lpstr>Matrix Algebra: Column Vector</vt:lpstr>
      <vt:lpstr>Matrix Algebra: Row Vector</vt:lpstr>
      <vt:lpstr>Matrix Algebra: Transpose Operator</vt:lpstr>
      <vt:lpstr>Matrix Algebra: Inner Product of Two Vectors</vt:lpstr>
      <vt:lpstr>Matrix Algebra: Norm of a Vector</vt:lpstr>
      <vt:lpstr>What is Hyperplane?</vt:lpstr>
      <vt:lpstr>Examples of a Hyperplane</vt:lpstr>
      <vt:lpstr>What are the Support Vectors?</vt:lpstr>
      <vt:lpstr>Perceptron: A Linear Separator</vt:lpstr>
      <vt:lpstr>Which Linear Separator?</vt:lpstr>
      <vt:lpstr>The Optimal Linear Separator</vt:lpstr>
      <vt:lpstr>Distance from a Point to a Hyperplane (Advanced Material)</vt:lpstr>
      <vt:lpstr>Normal Vector of a Hyperplane (Advanced Material)</vt:lpstr>
      <vt:lpstr>Normal Vector of a Hyperplane (Advanced Material)</vt:lpstr>
      <vt:lpstr>Distance from the Support Vector to a Hyperplane</vt:lpstr>
      <vt:lpstr>Distance from the Support Vector to a Hyperplane</vt:lpstr>
      <vt:lpstr>From Perceptron to Support Vector Machines</vt:lpstr>
      <vt:lpstr>Maximizing the Margin</vt:lpstr>
      <vt:lpstr>Minimizing the Norm of the Weights</vt:lpstr>
      <vt:lpstr>The Unconstrained Minimization Problem</vt:lpstr>
      <vt:lpstr>The Unconstrained Minimization Problem</vt:lpstr>
      <vt:lpstr>The Unconstrained Minimization Problem</vt:lpstr>
      <vt:lpstr>The Unconstrained Minimization Problem (End of Advanced Material)</vt:lpstr>
      <vt:lpstr>sklearn.svm.SVC() Function</vt:lpstr>
      <vt:lpstr>Support Vector Machine</vt:lpstr>
      <vt:lpstr>Support Vector Machine</vt:lpstr>
      <vt:lpstr>Support Vector Machine</vt:lpstr>
      <vt:lpstr>The Support Vector Machine Solution</vt:lpstr>
      <vt:lpstr>sklearn.svm.LinearSVC() Function</vt:lpstr>
      <vt:lpstr>Feature Selection</vt:lpstr>
      <vt:lpstr>HMEQ Data: Step 1</vt:lpstr>
      <vt:lpstr>HMEQ Data: Step 1</vt:lpstr>
      <vt:lpstr>HMEQ Data: Step 2</vt:lpstr>
      <vt:lpstr>HMEQ Data: Step 2</vt:lpstr>
      <vt:lpstr>HMEQ Data: Step 3</vt:lpstr>
      <vt:lpstr>HMEQ Data: Step 3</vt:lpstr>
      <vt:lpstr>HMEQ Data: Step 4</vt:lpstr>
      <vt:lpstr>HMEQ Data: Step 4</vt:lpstr>
      <vt:lpstr>HMEQ Data: Step 5</vt:lpstr>
      <vt:lpstr>HMEQ Data: Step 5</vt:lpstr>
      <vt:lpstr>HMEQ Data: Step 6</vt:lpstr>
      <vt:lpstr>HMEQ Data: Step 6</vt:lpstr>
      <vt:lpstr>HMEQ Data: Step Summary</vt:lpstr>
      <vt:lpstr>The Non-separable Case</vt:lpstr>
      <vt:lpstr>The Non-separable Case</vt:lpstr>
      <vt:lpstr>The Non-separable Case</vt:lpstr>
      <vt:lpstr>Multi-Class Target Variable</vt:lpstr>
      <vt:lpstr>Three Shells Example</vt:lpstr>
      <vt:lpstr>Use SVM to Determine Linear Separator?</vt:lpstr>
      <vt:lpstr>Three Shells Example</vt:lpstr>
      <vt:lpstr>Three Shells Example</vt:lpstr>
      <vt:lpstr>Three Shells Example</vt:lpstr>
      <vt:lpstr>Convert to Polar Coordinates</vt:lpstr>
      <vt:lpstr>Convert to Polar Coordinates</vt:lpstr>
      <vt:lpstr>Back to Cartesian Coordinates</vt:lpstr>
      <vt:lpstr>Final Remarks</vt:lpstr>
      <vt:lpstr>Assignment 5</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2525</cp:revision>
  <cp:lastPrinted>2014-06-20T14:10:14Z</cp:lastPrinted>
  <dcterms:created xsi:type="dcterms:W3CDTF">2014-05-31T22:30:28Z</dcterms:created>
  <dcterms:modified xsi:type="dcterms:W3CDTF">2020-11-12T03:00:17Z</dcterms:modified>
</cp:coreProperties>
</file>